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B2B4097-1189-4C23-8681-E33B8874BD9F}" v="52" dt="2022-11-07T00:40:25.07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0" d="100"/>
          <a:sy n="110" d="100"/>
        </p:scale>
        <p:origin x="57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B8493D4-F8E4-4128-8D78-FBD33872282C}" type="doc">
      <dgm:prSet loTypeId="urn:microsoft.com/office/officeart/2005/8/layout/arrow5" loCatId="relationship" qsTypeId="urn:microsoft.com/office/officeart/2005/8/quickstyle/simple1" qsCatId="simple" csTypeId="urn:microsoft.com/office/officeart/2005/8/colors/accent1_2" csCatId="accent1" phldr="1"/>
      <dgm:spPr/>
      <dgm:t>
        <a:bodyPr/>
        <a:lstStyle/>
        <a:p>
          <a:endParaRPr lang="en-US"/>
        </a:p>
      </dgm:t>
    </dgm:pt>
    <dgm:pt modelId="{FDD48DC3-3AB7-48EA-840C-F55DA73D026F}">
      <dgm:prSet/>
      <dgm:spPr/>
      <dgm:t>
        <a:bodyPr/>
        <a:lstStyle/>
        <a:p>
          <a:r>
            <a:rPr lang="nl-NL" dirty="0"/>
            <a:t>Dit kan met de eigen partner</a:t>
          </a:r>
          <a:endParaRPr lang="en-US" dirty="0"/>
        </a:p>
      </dgm:t>
    </dgm:pt>
    <dgm:pt modelId="{17868DE9-C6BE-4C92-A348-97A6457F208E}" type="parTrans" cxnId="{E3CC12FA-1292-4805-BC1F-DD5755D4B9AF}">
      <dgm:prSet/>
      <dgm:spPr/>
      <dgm:t>
        <a:bodyPr/>
        <a:lstStyle/>
        <a:p>
          <a:endParaRPr lang="en-US"/>
        </a:p>
      </dgm:t>
    </dgm:pt>
    <dgm:pt modelId="{09E016A4-B2C6-40E0-BB3A-1E51A0E6B116}" type="sibTrans" cxnId="{E3CC12FA-1292-4805-BC1F-DD5755D4B9AF}">
      <dgm:prSet/>
      <dgm:spPr/>
      <dgm:t>
        <a:bodyPr/>
        <a:lstStyle/>
        <a:p>
          <a:endParaRPr lang="en-US"/>
        </a:p>
      </dgm:t>
    </dgm:pt>
    <dgm:pt modelId="{92D8B4DB-1DB3-4682-83B6-9DBF63743842}">
      <dgm:prSet/>
      <dgm:spPr/>
      <dgm:t>
        <a:bodyPr/>
        <a:lstStyle/>
        <a:p>
          <a:r>
            <a:rPr lang="nl-NL"/>
            <a:t>Met iemand waarmee ze hun partner bedriegen</a:t>
          </a:r>
          <a:endParaRPr lang="en-US"/>
        </a:p>
      </dgm:t>
    </dgm:pt>
    <dgm:pt modelId="{EB93F47F-EBB4-4A70-9DA6-F826B8A19F90}" type="parTrans" cxnId="{54B82174-6A52-4869-8186-D3EC8ED4644D}">
      <dgm:prSet/>
      <dgm:spPr/>
      <dgm:t>
        <a:bodyPr/>
        <a:lstStyle/>
        <a:p>
          <a:endParaRPr lang="en-US"/>
        </a:p>
      </dgm:t>
    </dgm:pt>
    <dgm:pt modelId="{F6AD923E-E088-4FDC-A811-B18BDD722967}" type="sibTrans" cxnId="{54B82174-6A52-4869-8186-D3EC8ED4644D}">
      <dgm:prSet/>
      <dgm:spPr/>
      <dgm:t>
        <a:bodyPr/>
        <a:lstStyle/>
        <a:p>
          <a:endParaRPr lang="en-US"/>
        </a:p>
      </dgm:t>
    </dgm:pt>
    <dgm:pt modelId="{6FC00450-6735-474C-BFE1-49B017B0FDE1}">
      <dgm:prSet/>
      <dgm:spPr/>
      <dgm:t>
        <a:bodyPr/>
        <a:lstStyle/>
        <a:p>
          <a:r>
            <a:rPr lang="nl-NL"/>
            <a:t>Of met iemand waar ze een oogje op hebben</a:t>
          </a:r>
          <a:endParaRPr lang="en-US"/>
        </a:p>
      </dgm:t>
    </dgm:pt>
    <dgm:pt modelId="{EB571727-8FC1-40FD-8C0D-D3398B6D5D7C}" type="parTrans" cxnId="{7087491E-2ED7-4322-B198-D171C2A868C8}">
      <dgm:prSet/>
      <dgm:spPr/>
      <dgm:t>
        <a:bodyPr/>
        <a:lstStyle/>
        <a:p>
          <a:endParaRPr lang="en-US"/>
        </a:p>
      </dgm:t>
    </dgm:pt>
    <dgm:pt modelId="{C356504C-F0DA-4E5C-AC88-8E1D78C2282E}" type="sibTrans" cxnId="{7087491E-2ED7-4322-B198-D171C2A868C8}">
      <dgm:prSet/>
      <dgm:spPr/>
      <dgm:t>
        <a:bodyPr/>
        <a:lstStyle/>
        <a:p>
          <a:endParaRPr lang="en-US"/>
        </a:p>
      </dgm:t>
    </dgm:pt>
    <dgm:pt modelId="{523DD91F-7463-4892-8104-560B3A1636A2}">
      <dgm:prSet/>
      <dgm:spPr/>
      <dgm:t>
        <a:bodyPr/>
        <a:lstStyle/>
        <a:p>
          <a:r>
            <a:rPr lang="nl-NL"/>
            <a:t>Ook kan fysieke afstand een reden zijn</a:t>
          </a:r>
          <a:endParaRPr lang="en-US"/>
        </a:p>
      </dgm:t>
    </dgm:pt>
    <dgm:pt modelId="{50800B2B-A6AC-4E5C-BADB-816CDBC939EC}" type="parTrans" cxnId="{5E625C2E-E3B1-4545-B07D-000E9EE909AA}">
      <dgm:prSet/>
      <dgm:spPr/>
      <dgm:t>
        <a:bodyPr/>
        <a:lstStyle/>
        <a:p>
          <a:endParaRPr lang="en-US"/>
        </a:p>
      </dgm:t>
    </dgm:pt>
    <dgm:pt modelId="{DE84186F-7DF1-4F4D-A029-ED58EDAB951A}" type="sibTrans" cxnId="{5E625C2E-E3B1-4545-B07D-000E9EE909AA}">
      <dgm:prSet/>
      <dgm:spPr/>
      <dgm:t>
        <a:bodyPr/>
        <a:lstStyle/>
        <a:p>
          <a:endParaRPr lang="en-US"/>
        </a:p>
      </dgm:t>
    </dgm:pt>
    <dgm:pt modelId="{9FA06577-9B38-4BCB-A1A7-490541E5A231}">
      <dgm:prSet/>
      <dgm:spPr/>
      <dgm:t>
        <a:bodyPr/>
        <a:lstStyle/>
        <a:p>
          <a:r>
            <a:rPr lang="nl-NL" dirty="0"/>
            <a:t>Alsook het feit dat de ander erom vraagt</a:t>
          </a:r>
          <a:endParaRPr lang="en-US" dirty="0"/>
        </a:p>
      </dgm:t>
    </dgm:pt>
    <dgm:pt modelId="{687D33D7-C1F3-4A5B-833A-7AACF0EAE7E5}" type="parTrans" cxnId="{97A06FFF-C2B0-4FE3-AA0F-29D7BD269118}">
      <dgm:prSet/>
      <dgm:spPr/>
      <dgm:t>
        <a:bodyPr/>
        <a:lstStyle/>
        <a:p>
          <a:endParaRPr lang="en-US"/>
        </a:p>
      </dgm:t>
    </dgm:pt>
    <dgm:pt modelId="{F30A7F6B-9C5E-4DCE-84A3-E316204E0699}" type="sibTrans" cxnId="{97A06FFF-C2B0-4FE3-AA0F-29D7BD269118}">
      <dgm:prSet/>
      <dgm:spPr/>
      <dgm:t>
        <a:bodyPr/>
        <a:lstStyle/>
        <a:p>
          <a:endParaRPr lang="en-US"/>
        </a:p>
      </dgm:t>
    </dgm:pt>
    <dgm:pt modelId="{E90F7069-95CB-43A8-B019-8BBE43B7091F}" type="pres">
      <dgm:prSet presAssocID="{AB8493D4-F8E4-4128-8D78-FBD33872282C}" presName="diagram" presStyleCnt="0">
        <dgm:presLayoutVars>
          <dgm:dir/>
          <dgm:resizeHandles val="exact"/>
        </dgm:presLayoutVars>
      </dgm:prSet>
      <dgm:spPr/>
    </dgm:pt>
    <dgm:pt modelId="{8D64F9AF-9AE1-4B25-86B5-BAA4FB49E8ED}" type="pres">
      <dgm:prSet presAssocID="{FDD48DC3-3AB7-48EA-840C-F55DA73D026F}" presName="arrow" presStyleLbl="node1" presStyleIdx="0" presStyleCnt="5">
        <dgm:presLayoutVars>
          <dgm:bulletEnabled val="1"/>
        </dgm:presLayoutVars>
      </dgm:prSet>
      <dgm:spPr/>
    </dgm:pt>
    <dgm:pt modelId="{B8B30837-A848-4F7E-A73C-56A760FBCB48}" type="pres">
      <dgm:prSet presAssocID="{92D8B4DB-1DB3-4682-83B6-9DBF63743842}" presName="arrow" presStyleLbl="node1" presStyleIdx="1" presStyleCnt="5">
        <dgm:presLayoutVars>
          <dgm:bulletEnabled val="1"/>
        </dgm:presLayoutVars>
      </dgm:prSet>
      <dgm:spPr/>
    </dgm:pt>
    <dgm:pt modelId="{82982B1D-597C-4C49-A57B-6B711D9F39D3}" type="pres">
      <dgm:prSet presAssocID="{6FC00450-6735-474C-BFE1-49B017B0FDE1}" presName="arrow" presStyleLbl="node1" presStyleIdx="2" presStyleCnt="5">
        <dgm:presLayoutVars>
          <dgm:bulletEnabled val="1"/>
        </dgm:presLayoutVars>
      </dgm:prSet>
      <dgm:spPr/>
    </dgm:pt>
    <dgm:pt modelId="{21C7E509-F235-48E4-A00D-E9ED6F4426C1}" type="pres">
      <dgm:prSet presAssocID="{523DD91F-7463-4892-8104-560B3A1636A2}" presName="arrow" presStyleLbl="node1" presStyleIdx="3" presStyleCnt="5">
        <dgm:presLayoutVars>
          <dgm:bulletEnabled val="1"/>
        </dgm:presLayoutVars>
      </dgm:prSet>
      <dgm:spPr/>
    </dgm:pt>
    <dgm:pt modelId="{11404C1B-4929-4FD1-9419-0B9F77939084}" type="pres">
      <dgm:prSet presAssocID="{9FA06577-9B38-4BCB-A1A7-490541E5A231}" presName="arrow" presStyleLbl="node1" presStyleIdx="4" presStyleCnt="5">
        <dgm:presLayoutVars>
          <dgm:bulletEnabled val="1"/>
        </dgm:presLayoutVars>
      </dgm:prSet>
      <dgm:spPr/>
    </dgm:pt>
  </dgm:ptLst>
  <dgm:cxnLst>
    <dgm:cxn modelId="{710DDF1D-E45A-4853-BC06-BC7306B02B94}" type="presOf" srcId="{6FC00450-6735-474C-BFE1-49B017B0FDE1}" destId="{82982B1D-597C-4C49-A57B-6B711D9F39D3}" srcOrd="0" destOrd="0" presId="urn:microsoft.com/office/officeart/2005/8/layout/arrow5"/>
    <dgm:cxn modelId="{7087491E-2ED7-4322-B198-D171C2A868C8}" srcId="{AB8493D4-F8E4-4128-8D78-FBD33872282C}" destId="{6FC00450-6735-474C-BFE1-49B017B0FDE1}" srcOrd="2" destOrd="0" parTransId="{EB571727-8FC1-40FD-8C0D-D3398B6D5D7C}" sibTransId="{C356504C-F0DA-4E5C-AC88-8E1D78C2282E}"/>
    <dgm:cxn modelId="{5E625C2E-E3B1-4545-B07D-000E9EE909AA}" srcId="{AB8493D4-F8E4-4128-8D78-FBD33872282C}" destId="{523DD91F-7463-4892-8104-560B3A1636A2}" srcOrd="3" destOrd="0" parTransId="{50800B2B-A6AC-4E5C-BADB-816CDBC939EC}" sibTransId="{DE84186F-7DF1-4F4D-A029-ED58EDAB951A}"/>
    <dgm:cxn modelId="{E071F636-9D67-4179-A158-ED61A2B5637B}" type="presOf" srcId="{92D8B4DB-1DB3-4682-83B6-9DBF63743842}" destId="{B8B30837-A848-4F7E-A73C-56A760FBCB48}" srcOrd="0" destOrd="0" presId="urn:microsoft.com/office/officeart/2005/8/layout/arrow5"/>
    <dgm:cxn modelId="{93D03938-4D5F-4880-BC56-43FA07FF523D}" type="presOf" srcId="{AB8493D4-F8E4-4128-8D78-FBD33872282C}" destId="{E90F7069-95CB-43A8-B019-8BBE43B7091F}" srcOrd="0" destOrd="0" presId="urn:microsoft.com/office/officeart/2005/8/layout/arrow5"/>
    <dgm:cxn modelId="{54B82174-6A52-4869-8186-D3EC8ED4644D}" srcId="{AB8493D4-F8E4-4128-8D78-FBD33872282C}" destId="{92D8B4DB-1DB3-4682-83B6-9DBF63743842}" srcOrd="1" destOrd="0" parTransId="{EB93F47F-EBB4-4A70-9DA6-F826B8A19F90}" sibTransId="{F6AD923E-E088-4FDC-A811-B18BDD722967}"/>
    <dgm:cxn modelId="{77802C9C-5977-465B-82C1-B28334689AD9}" type="presOf" srcId="{523DD91F-7463-4892-8104-560B3A1636A2}" destId="{21C7E509-F235-48E4-A00D-E9ED6F4426C1}" srcOrd="0" destOrd="0" presId="urn:microsoft.com/office/officeart/2005/8/layout/arrow5"/>
    <dgm:cxn modelId="{13CC41D9-C41D-47A9-B5DD-536101D349D6}" type="presOf" srcId="{FDD48DC3-3AB7-48EA-840C-F55DA73D026F}" destId="{8D64F9AF-9AE1-4B25-86B5-BAA4FB49E8ED}" srcOrd="0" destOrd="0" presId="urn:microsoft.com/office/officeart/2005/8/layout/arrow5"/>
    <dgm:cxn modelId="{8ADF2EEF-C8E8-4941-B78E-CF9547227B4F}" type="presOf" srcId="{9FA06577-9B38-4BCB-A1A7-490541E5A231}" destId="{11404C1B-4929-4FD1-9419-0B9F77939084}" srcOrd="0" destOrd="0" presId="urn:microsoft.com/office/officeart/2005/8/layout/arrow5"/>
    <dgm:cxn modelId="{E3CC12FA-1292-4805-BC1F-DD5755D4B9AF}" srcId="{AB8493D4-F8E4-4128-8D78-FBD33872282C}" destId="{FDD48DC3-3AB7-48EA-840C-F55DA73D026F}" srcOrd="0" destOrd="0" parTransId="{17868DE9-C6BE-4C92-A348-97A6457F208E}" sibTransId="{09E016A4-B2C6-40E0-BB3A-1E51A0E6B116}"/>
    <dgm:cxn modelId="{97A06FFF-C2B0-4FE3-AA0F-29D7BD269118}" srcId="{AB8493D4-F8E4-4128-8D78-FBD33872282C}" destId="{9FA06577-9B38-4BCB-A1A7-490541E5A231}" srcOrd="4" destOrd="0" parTransId="{687D33D7-C1F3-4A5B-833A-7AACF0EAE7E5}" sibTransId="{F30A7F6B-9C5E-4DCE-84A3-E316204E0699}"/>
    <dgm:cxn modelId="{60045533-C905-4400-8219-6A8E3DFA8A38}" type="presParOf" srcId="{E90F7069-95CB-43A8-B019-8BBE43B7091F}" destId="{8D64F9AF-9AE1-4B25-86B5-BAA4FB49E8ED}" srcOrd="0" destOrd="0" presId="urn:microsoft.com/office/officeart/2005/8/layout/arrow5"/>
    <dgm:cxn modelId="{03BD9B47-215C-437D-9283-F69F6128151F}" type="presParOf" srcId="{E90F7069-95CB-43A8-B019-8BBE43B7091F}" destId="{B8B30837-A848-4F7E-A73C-56A760FBCB48}" srcOrd="1" destOrd="0" presId="urn:microsoft.com/office/officeart/2005/8/layout/arrow5"/>
    <dgm:cxn modelId="{44F74BC3-32F2-4DF2-8216-A863856E2822}" type="presParOf" srcId="{E90F7069-95CB-43A8-B019-8BBE43B7091F}" destId="{82982B1D-597C-4C49-A57B-6B711D9F39D3}" srcOrd="2" destOrd="0" presId="urn:microsoft.com/office/officeart/2005/8/layout/arrow5"/>
    <dgm:cxn modelId="{2885FA95-2C2C-4988-98F2-5E51D8AA0B3C}" type="presParOf" srcId="{E90F7069-95CB-43A8-B019-8BBE43B7091F}" destId="{21C7E509-F235-48E4-A00D-E9ED6F4426C1}" srcOrd="3" destOrd="0" presId="urn:microsoft.com/office/officeart/2005/8/layout/arrow5"/>
    <dgm:cxn modelId="{608637C9-6259-4269-A70C-A908B3268835}" type="presParOf" srcId="{E90F7069-95CB-43A8-B019-8BBE43B7091F}" destId="{11404C1B-4929-4FD1-9419-0B9F77939084}" srcOrd="4" destOrd="0" presId="urn:microsoft.com/office/officeart/2005/8/layout/arrow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64F9AF-9AE1-4B25-86B5-BAA4FB49E8ED}">
      <dsp:nvSpPr>
        <dsp:cNvPr id="0" name=""/>
        <dsp:cNvSpPr/>
      </dsp:nvSpPr>
      <dsp:spPr>
        <a:xfrm>
          <a:off x="2389075" y="928"/>
          <a:ext cx="1933545" cy="1933545"/>
        </a:xfrm>
        <a:prstGeom prst="downArrow">
          <a:avLst>
            <a:gd name="adj1" fmla="val 50000"/>
            <a:gd name="adj2" fmla="val 3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nl-NL" sz="1400" kern="1200" dirty="0"/>
            <a:t>Dit kan met de eigen partner</a:t>
          </a:r>
          <a:endParaRPr lang="en-US" sz="1400" kern="1200" dirty="0"/>
        </a:p>
      </dsp:txBody>
      <dsp:txXfrm>
        <a:off x="2872461" y="928"/>
        <a:ext cx="966773" cy="1595175"/>
      </dsp:txXfrm>
    </dsp:sp>
    <dsp:sp modelId="{B8B30837-A848-4F7E-A73C-56A760FBCB48}">
      <dsp:nvSpPr>
        <dsp:cNvPr id="0" name=""/>
        <dsp:cNvSpPr/>
      </dsp:nvSpPr>
      <dsp:spPr>
        <a:xfrm rot="4320000">
          <a:off x="4010773" y="1179161"/>
          <a:ext cx="1933545" cy="1933545"/>
        </a:xfrm>
        <a:prstGeom prst="downArrow">
          <a:avLst>
            <a:gd name="adj1" fmla="val 50000"/>
            <a:gd name="adj2" fmla="val 3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nl-NL" sz="1400" kern="1200"/>
            <a:t>Met iemand waarmee ze hun partner bedriegen</a:t>
          </a:r>
          <a:endParaRPr lang="en-US" sz="1400" kern="1200"/>
        </a:p>
      </dsp:txBody>
      <dsp:txXfrm rot="-5400000">
        <a:off x="4340862" y="1610266"/>
        <a:ext cx="1595175" cy="966773"/>
      </dsp:txXfrm>
    </dsp:sp>
    <dsp:sp modelId="{82982B1D-597C-4C49-A57B-6B711D9F39D3}">
      <dsp:nvSpPr>
        <dsp:cNvPr id="0" name=""/>
        <dsp:cNvSpPr/>
      </dsp:nvSpPr>
      <dsp:spPr>
        <a:xfrm rot="8640000">
          <a:off x="3391340" y="3085582"/>
          <a:ext cx="1933545" cy="1933545"/>
        </a:xfrm>
        <a:prstGeom prst="downArrow">
          <a:avLst>
            <a:gd name="adj1" fmla="val 50000"/>
            <a:gd name="adj2" fmla="val 3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nl-NL" sz="1400" kern="1200"/>
            <a:t>Of met iemand waar ze een oogje op hebben</a:t>
          </a:r>
          <a:endParaRPr lang="en-US" sz="1400" kern="1200"/>
        </a:p>
      </dsp:txBody>
      <dsp:txXfrm rot="10800000">
        <a:off x="3974170" y="3391641"/>
        <a:ext cx="966773" cy="1595175"/>
      </dsp:txXfrm>
    </dsp:sp>
    <dsp:sp modelId="{21C7E509-F235-48E4-A00D-E9ED6F4426C1}">
      <dsp:nvSpPr>
        <dsp:cNvPr id="0" name=""/>
        <dsp:cNvSpPr/>
      </dsp:nvSpPr>
      <dsp:spPr>
        <a:xfrm rot="12960000">
          <a:off x="1386810" y="3085582"/>
          <a:ext cx="1933545" cy="1933545"/>
        </a:xfrm>
        <a:prstGeom prst="downArrow">
          <a:avLst>
            <a:gd name="adj1" fmla="val 50000"/>
            <a:gd name="adj2" fmla="val 3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nl-NL" sz="1400" kern="1200"/>
            <a:t>Ook kan fysieke afstand een reden zijn</a:t>
          </a:r>
          <a:endParaRPr lang="en-US" sz="1400" kern="1200"/>
        </a:p>
      </dsp:txBody>
      <dsp:txXfrm rot="10800000">
        <a:off x="1770752" y="3391641"/>
        <a:ext cx="966773" cy="1595175"/>
      </dsp:txXfrm>
    </dsp:sp>
    <dsp:sp modelId="{11404C1B-4929-4FD1-9419-0B9F77939084}">
      <dsp:nvSpPr>
        <dsp:cNvPr id="0" name=""/>
        <dsp:cNvSpPr/>
      </dsp:nvSpPr>
      <dsp:spPr>
        <a:xfrm rot="17280000">
          <a:off x="767376" y="1179161"/>
          <a:ext cx="1933545" cy="1933545"/>
        </a:xfrm>
        <a:prstGeom prst="downArrow">
          <a:avLst>
            <a:gd name="adj1" fmla="val 50000"/>
            <a:gd name="adj2" fmla="val 3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nl-NL" sz="1400" kern="1200" dirty="0"/>
            <a:t>Alsook het feit dat de ander erom vraagt</a:t>
          </a:r>
          <a:endParaRPr lang="en-US" sz="1400" kern="1200" dirty="0"/>
        </a:p>
      </dsp:txBody>
      <dsp:txXfrm rot="5400000">
        <a:off x="775657" y="1610266"/>
        <a:ext cx="1595175" cy="966773"/>
      </dsp:txXfrm>
    </dsp:sp>
  </dsp:spTree>
</dsp:drawing>
</file>

<file path=ppt/diagrams/layout1.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nl-NL"/>
              <a:t>Klik om stijl te bewerken</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83284890-85D2-4D7B-8EF5-15A9C1DB8F42}" type="datetimeFigureOut">
              <a:rPr lang="en-US" dirty="0"/>
              <a:t>11/7/2022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FAB73BC-B049-4115-A692-8D63A059BFB8}" type="slidenum">
              <a:rPr lang="en-US" dirty="0"/>
              <a:pPr/>
              <a:t>‹nr.›</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87157CC2-0FC8-4686-B024-99790E0F5162}" type="datetimeFigureOut">
              <a:rPr lang="en-US" dirty="0"/>
              <a:t>11/7/2022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nl-NL"/>
              <a:t>Klik om stijl te bewerken</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F6764DA5-CD3D-4590-A511-FCD3BC7A793E}" type="datetimeFigureOut">
              <a:rPr lang="en-US" dirty="0"/>
              <a:t>11/7/2022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‹nr.›</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82F5661D-6934-4B32-B92C-470368BF1EC6}" type="datetimeFigureOut">
              <a:rPr lang="en-US" dirty="0"/>
              <a:t>11/7/2022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nl-NL"/>
              <a:t>Klik om stijl te bewerken</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a:xfrm>
            <a:off x="8593667" y="6272784"/>
            <a:ext cx="2644309" cy="365125"/>
          </a:xfrm>
        </p:spPr>
        <p:txBody>
          <a:bodyPr/>
          <a:lstStyle/>
          <a:p>
            <a:fld id="{C6F822A4-8DA6-4447-9B1F-C5DB58435268}" type="datetimeFigureOut">
              <a:rPr lang="en-US" dirty="0"/>
              <a:t>11/7/2022</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dirty="0"/>
              <a:pPr/>
              <a:t>‹nr.›</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E548D31E-DCDA-41A7-9C67-C4B11B94D21D}" type="datetimeFigureOut">
              <a:rPr lang="en-US" dirty="0"/>
              <a:t>11/7/2022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nl-NL"/>
              <a:t>Klik om stijl te bewerken</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9B3762C0-B258-48F1-ADE6-176B4174CCDD}" type="datetimeFigureOut">
              <a:rPr lang="en-US" dirty="0"/>
              <a:t>11/7/2022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‹nr.›</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677919A6-33EB-49BD-A62F-1FA56B9F9712}" type="datetimeFigureOut">
              <a:rPr lang="en-US" dirty="0"/>
              <a:t>11/7/2022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dirty="0"/>
              <a:t>11/7/2022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oud met bijschrift">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nl-NL"/>
              <a:t>Klik om stijl te bewerken</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DA16AA21-1863-4931-97CB-99D0A168701B}" type="datetimeFigureOut">
              <a:rPr lang="en-US" dirty="0"/>
              <a:t>11/7/2022</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‹nr.›</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nl-NL"/>
              <a:t>Klik om stijl te bewerken</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3772C379-9A7C-4C87-A116-CBE9F58B04C5}" type="datetimeFigureOut">
              <a:rPr lang="en-US" dirty="0"/>
              <a:t>11/7/2022</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‹nr.›</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nl-NL"/>
              <a:t>Klik om stijl te bewerken</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664C608-40B1-4030-A28D-5B74BC98ADCE}" type="datetimeFigureOut">
              <a:rPr lang="en-US" dirty="0"/>
              <a:t>11/7/2022</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dirty="0"/>
              <a:pPr/>
              <a:t>‹nr.›</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5.xml"/><Relationship Id="rId5" Type="http://schemas.openxmlformats.org/officeDocument/2006/relationships/image" Target="../media/image28.svg"/><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3.wdp"/><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20.png"/><Relationship Id="rId5" Type="http://schemas.microsoft.com/office/2007/relationships/hdphoto" Target="../media/hdphoto1.wdp"/><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6.xml"/><Relationship Id="rId5" Type="http://schemas.microsoft.com/office/2007/relationships/hdphoto" Target="../media/hdphoto1.wdp"/><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7" Type="http://schemas.microsoft.com/office/2007/relationships/hdphoto" Target="../media/hdphoto2.wdp"/><Relationship Id="rId2" Type="http://schemas.openxmlformats.org/officeDocument/2006/relationships/slideLayout" Target="../slideLayouts/slideLayout8.xml"/><Relationship Id="rId1" Type="http://schemas.openxmlformats.org/officeDocument/2006/relationships/video" Target="https://www.youtube.com/embed/na0bHVUxH9s?feature=oembed" TargetMode="External"/><Relationship Id="rId6" Type="http://schemas.openxmlformats.org/officeDocument/2006/relationships/image" Target="../media/image4.png"/><Relationship Id="rId5" Type="http://schemas.openxmlformats.org/officeDocument/2006/relationships/image" Target="../media/image33.jpeg"/><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3.xml"/><Relationship Id="rId5" Type="http://schemas.microsoft.com/office/2007/relationships/hdphoto" Target="../media/hdphoto1.wdp"/><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6.xml"/><Relationship Id="rId5" Type="http://schemas.microsoft.com/office/2007/relationships/hdphoto" Target="../media/hdphoto1.wdp"/><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slideLayout" Target="../slideLayouts/slideLayout8.xml"/><Relationship Id="rId1" Type="http://schemas.openxmlformats.org/officeDocument/2006/relationships/video" Target="https://www.youtube.com/embed/aCpUMF014ZM?start=421&amp;feature=oembed" TargetMode="External"/></Relationships>
</file>

<file path=ppt/slides/_rels/slide1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0.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9.xml"/><Relationship Id="rId6" Type="http://schemas.openxmlformats.org/officeDocument/2006/relationships/image" Target="../media/image5.jpg"/><Relationship Id="rId5" Type="http://schemas.microsoft.com/office/2007/relationships/hdphoto" Target="../media/hdphoto2.wdp"/><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35.jpg"/><Relationship Id="rId5" Type="http://schemas.microsoft.com/office/2007/relationships/hdphoto" Target="../media/hdphoto1.wdp"/><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9.xml"/><Relationship Id="rId1" Type="http://schemas.openxmlformats.org/officeDocument/2006/relationships/video" Target="https://www.youtube.com/embed/ZW0eUNEQWtk?feature=oembed" TargetMode="External"/><Relationship Id="rId6" Type="http://schemas.openxmlformats.org/officeDocument/2006/relationships/image" Target="../media/image6.jpeg"/><Relationship Id="rId5" Type="http://schemas.microsoft.com/office/2007/relationships/hdphoto" Target="../media/hdphoto1.wdp"/><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7.jpg"/><Relationship Id="rId7"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9.svg"/><Relationship Id="rId4" Type="http://schemas.openxmlformats.org/officeDocument/2006/relationships/image" Target="../media/image8.png"/><Relationship Id="rId9" Type="http://schemas.openxmlformats.org/officeDocument/2006/relationships/image" Target="../media/image11.svg"/></Relationships>
</file>

<file path=ppt/slides/_rels/slide5.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2.png"/><Relationship Id="rId7"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slides/_rels/slide6.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2.png"/><Relationship Id="rId7" Type="http://schemas.openxmlformats.org/officeDocument/2006/relationships/image" Target="../media/image14.png"/><Relationship Id="rId2" Type="http://schemas.openxmlformats.org/officeDocument/2006/relationships/image" Target="../media/image1.jpeg"/><Relationship Id="rId1" Type="http://schemas.openxmlformats.org/officeDocument/2006/relationships/slideLayout" Target="../slideLayouts/slideLayout4.xml"/><Relationship Id="rId6" Type="http://schemas.openxmlformats.org/officeDocument/2006/relationships/image" Target="../media/image17.svg"/><Relationship Id="rId5" Type="http://schemas.openxmlformats.org/officeDocument/2006/relationships/image" Target="../media/image16.png"/><Relationship Id="rId10" Type="http://schemas.openxmlformats.org/officeDocument/2006/relationships/image" Target="../media/image19.svg"/><Relationship Id="rId4" Type="http://schemas.microsoft.com/office/2007/relationships/hdphoto" Target="../media/hdphoto1.wdp"/><Relationship Id="rId9" Type="http://schemas.openxmlformats.org/officeDocument/2006/relationships/image" Target="../media/image18.png"/></Relationships>
</file>

<file path=ppt/slides/_rels/slide7.xml.rels><?xml version="1.0" encoding="UTF-8" standalone="yes"?>
<Relationships xmlns="http://schemas.openxmlformats.org/package/2006/relationships"><Relationship Id="rId8" Type="http://schemas.openxmlformats.org/officeDocument/2006/relationships/image" Target="../media/image21.png"/><Relationship Id="rId3" Type="http://schemas.microsoft.com/office/2007/relationships/hdphoto" Target="../media/hdphoto2.wdp"/><Relationship Id="rId7" Type="http://schemas.microsoft.com/office/2007/relationships/hdphoto" Target="../media/hdphoto3.wdp"/><Relationship Id="rId2" Type="http://schemas.openxmlformats.org/officeDocument/2006/relationships/image" Target="../media/image4.png"/><Relationship Id="rId1" Type="http://schemas.openxmlformats.org/officeDocument/2006/relationships/slideLayout" Target="../slideLayouts/slideLayout6.xml"/><Relationship Id="rId6" Type="http://schemas.openxmlformats.org/officeDocument/2006/relationships/image" Target="../media/image20.png"/><Relationship Id="rId11" Type="http://schemas.openxmlformats.org/officeDocument/2006/relationships/image" Target="../media/image24.svg"/><Relationship Id="rId5" Type="http://schemas.microsoft.com/office/2007/relationships/hdphoto" Target="../media/hdphoto1.wdp"/><Relationship Id="rId10" Type="http://schemas.openxmlformats.org/officeDocument/2006/relationships/image" Target="../media/image23.png"/><Relationship Id="rId4" Type="http://schemas.openxmlformats.org/officeDocument/2006/relationships/image" Target="../media/image3.png"/><Relationship Id="rId9" Type="http://schemas.openxmlformats.org/officeDocument/2006/relationships/image" Target="../media/image22.svg"/></Relationships>
</file>

<file path=ppt/slides/_rels/slide8.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4.png"/><Relationship Id="rId7" Type="http://schemas.openxmlformats.org/officeDocument/2006/relationships/image" Target="../media/image25.png"/><Relationship Id="rId2" Type="http://schemas.openxmlformats.org/officeDocument/2006/relationships/image" Target="../media/image1.jpeg"/><Relationship Id="rId1" Type="http://schemas.openxmlformats.org/officeDocument/2006/relationships/slideLayout" Target="../slideLayouts/slideLayout6.xml"/><Relationship Id="rId6" Type="http://schemas.microsoft.com/office/2007/relationships/hdphoto" Target="../media/hdphoto1.wdp"/><Relationship Id="rId5" Type="http://schemas.openxmlformats.org/officeDocument/2006/relationships/image" Target="../media/image3.png"/><Relationship Id="rId10" Type="http://schemas.openxmlformats.org/officeDocument/2006/relationships/image" Target="../media/image28.svg"/><Relationship Id="rId4" Type="http://schemas.microsoft.com/office/2007/relationships/hdphoto" Target="../media/hdphoto2.wdp"/><Relationship Id="rId9" Type="http://schemas.openxmlformats.org/officeDocument/2006/relationships/image" Target="../media/image27.png"/></Relationships>
</file>

<file path=ppt/slides/_rels/slide9.xml.rels><?xml version="1.0" encoding="UTF-8" standalone="yes"?>
<Relationships xmlns="http://schemas.openxmlformats.org/package/2006/relationships"><Relationship Id="rId8" Type="http://schemas.openxmlformats.org/officeDocument/2006/relationships/image" Target="../media/image32.svg"/><Relationship Id="rId3" Type="http://schemas.microsoft.com/office/2007/relationships/hdphoto" Target="../media/hdphoto1.wdp"/><Relationship Id="rId7" Type="http://schemas.openxmlformats.org/officeDocument/2006/relationships/image" Target="../media/image31.png"/><Relationship Id="rId2" Type="http://schemas.openxmlformats.org/officeDocument/2006/relationships/image" Target="../media/image2.png"/><Relationship Id="rId1" Type="http://schemas.openxmlformats.org/officeDocument/2006/relationships/slideLayout" Target="../slideLayouts/slideLayout8.xml"/><Relationship Id="rId6" Type="http://schemas.microsoft.com/office/2007/relationships/hdphoto" Target="../media/hdphoto2.wdp"/><Relationship Id="rId5" Type="http://schemas.openxmlformats.org/officeDocument/2006/relationships/image" Target="../media/image30.png"/><Relationship Id="rId10" Type="http://schemas.openxmlformats.org/officeDocument/2006/relationships/image" Target="../media/image15.svg"/><Relationship Id="rId4" Type="http://schemas.openxmlformats.org/officeDocument/2006/relationships/image" Target="../media/image29.png"/><Relationship Id="rId9"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CAF7C1-914F-6CDE-B761-07FF7C9324A7}"/>
              </a:ext>
            </a:extLst>
          </p:cNvPr>
          <p:cNvSpPr>
            <a:spLocks noGrp="1"/>
          </p:cNvSpPr>
          <p:nvPr>
            <p:ph type="ctrTitle"/>
          </p:nvPr>
        </p:nvSpPr>
        <p:spPr/>
        <p:txBody>
          <a:bodyPr/>
          <a:lstStyle/>
          <a:p>
            <a:pPr algn="ctr"/>
            <a:r>
              <a:rPr lang="nl-NL" dirty="0" err="1"/>
              <a:t>Sexting</a:t>
            </a:r>
            <a:endParaRPr lang="nl-NL" dirty="0"/>
          </a:p>
        </p:txBody>
      </p:sp>
      <p:sp>
        <p:nvSpPr>
          <p:cNvPr id="3" name="Ondertitel 2">
            <a:extLst>
              <a:ext uri="{FF2B5EF4-FFF2-40B4-BE49-F238E27FC236}">
                <a16:creationId xmlns:a16="http://schemas.microsoft.com/office/drawing/2014/main" id="{F0EA4656-22F8-D8B7-B71A-922747E13B35}"/>
              </a:ext>
            </a:extLst>
          </p:cNvPr>
          <p:cNvSpPr>
            <a:spLocks noGrp="1"/>
          </p:cNvSpPr>
          <p:nvPr>
            <p:ph type="subTitle" idx="1"/>
          </p:nvPr>
        </p:nvSpPr>
        <p:spPr/>
        <p:txBody>
          <a:bodyPr/>
          <a:lstStyle/>
          <a:p>
            <a:pPr algn="ctr"/>
            <a:r>
              <a:rPr lang="nl-NL" dirty="0"/>
              <a:t>Ja en ???</a:t>
            </a:r>
          </a:p>
        </p:txBody>
      </p:sp>
    </p:spTree>
    <p:extLst>
      <p:ext uri="{BB962C8B-B14F-4D97-AF65-F5344CB8AC3E}">
        <p14:creationId xmlns:p14="http://schemas.microsoft.com/office/powerpoint/2010/main" val="26419389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C1DB42-9D92-1EF3-4DDD-1970EEBF520C}"/>
              </a:ext>
            </a:extLst>
          </p:cNvPr>
          <p:cNvSpPr>
            <a:spLocks noGrp="1"/>
          </p:cNvSpPr>
          <p:nvPr>
            <p:ph type="title"/>
          </p:nvPr>
        </p:nvSpPr>
        <p:spPr>
          <a:solidFill>
            <a:schemeClr val="bg1">
              <a:lumMod val="50000"/>
            </a:schemeClr>
          </a:solidFill>
        </p:spPr>
        <p:txBody>
          <a:bodyPr>
            <a:normAutofit/>
          </a:bodyPr>
          <a:lstStyle/>
          <a:p>
            <a:r>
              <a:rPr lang="nl-NL" dirty="0"/>
              <a:t>Jongeren onder de 16 mogen niet aan </a:t>
            </a:r>
            <a:r>
              <a:rPr lang="nl-NL" dirty="0" err="1"/>
              <a:t>sexting</a:t>
            </a:r>
            <a:r>
              <a:rPr lang="nl-NL" dirty="0"/>
              <a:t> doen</a:t>
            </a:r>
          </a:p>
        </p:txBody>
      </p:sp>
      <p:sp>
        <p:nvSpPr>
          <p:cNvPr id="3" name="Tijdelijke aanduiding voor tekst 2">
            <a:extLst>
              <a:ext uri="{FF2B5EF4-FFF2-40B4-BE49-F238E27FC236}">
                <a16:creationId xmlns:a16="http://schemas.microsoft.com/office/drawing/2014/main" id="{08D59DD6-1A45-71AF-0FEC-F0EC16279EBD}"/>
              </a:ext>
            </a:extLst>
          </p:cNvPr>
          <p:cNvSpPr>
            <a:spLocks noGrp="1"/>
          </p:cNvSpPr>
          <p:nvPr>
            <p:ph type="body" idx="1"/>
          </p:nvPr>
        </p:nvSpPr>
        <p:spPr/>
        <p:txBody>
          <a:bodyPr>
            <a:normAutofit fontScale="77500" lnSpcReduction="20000"/>
          </a:bodyPr>
          <a:lstStyle/>
          <a:p>
            <a:r>
              <a:rPr lang="nl-NL" dirty="0">
                <a:solidFill>
                  <a:schemeClr val="accent5">
                    <a:lumMod val="75000"/>
                  </a:schemeClr>
                </a:solidFill>
              </a:rPr>
              <a:t>Klopt, dit is wettelijk vastgelegd</a:t>
            </a:r>
          </a:p>
        </p:txBody>
      </p:sp>
      <p:pic>
        <p:nvPicPr>
          <p:cNvPr id="8" name="Tijdelijke aanduiding voor inhoud 7" descr="Duim omlaag met effen opvulling">
            <a:extLst>
              <a:ext uri="{FF2B5EF4-FFF2-40B4-BE49-F238E27FC236}">
                <a16:creationId xmlns:a16="http://schemas.microsoft.com/office/drawing/2014/main" id="{37CEE86B-3DCD-773E-FF9E-FC87D32AC98A}"/>
              </a:ext>
            </a:extLst>
          </p:cNvPr>
          <p:cNvPicPr>
            <a:picLocks noGrp="1" noChangeAspect="1"/>
          </p:cNvPicPr>
          <p:nvPr>
            <p:ph sz="half" idx="2"/>
          </p:nvPr>
        </p:nvPicPr>
        <p:blipFill>
          <a:blip r:embed="rId2">
            <a:extLst>
              <a:ext uri="{96DAC541-7B7A-43D3-8B79-37D633B846F1}">
                <asvg:svgBlip xmlns:asvg="http://schemas.microsoft.com/office/drawing/2016/SVG/main" r:embed="rId3"/>
              </a:ext>
            </a:extLst>
          </a:blip>
          <a:stretch>
            <a:fillRect/>
          </a:stretch>
        </p:blipFill>
        <p:spPr>
          <a:xfrm>
            <a:off x="1937857" y="2880038"/>
            <a:ext cx="1966599" cy="1966599"/>
          </a:xfrm>
        </p:spPr>
      </p:pic>
      <p:sp>
        <p:nvSpPr>
          <p:cNvPr id="5" name="Tijdelijke aanduiding voor tekst 4">
            <a:extLst>
              <a:ext uri="{FF2B5EF4-FFF2-40B4-BE49-F238E27FC236}">
                <a16:creationId xmlns:a16="http://schemas.microsoft.com/office/drawing/2014/main" id="{FF924DE0-8264-05A5-F929-5EC522DB9435}"/>
              </a:ext>
            </a:extLst>
          </p:cNvPr>
          <p:cNvSpPr>
            <a:spLocks noGrp="1"/>
          </p:cNvSpPr>
          <p:nvPr>
            <p:ph type="body" sz="quarter" idx="3"/>
          </p:nvPr>
        </p:nvSpPr>
        <p:spPr>
          <a:xfrm>
            <a:off x="6370322" y="2226149"/>
            <a:ext cx="4754880" cy="640080"/>
          </a:xfrm>
        </p:spPr>
        <p:txBody>
          <a:bodyPr>
            <a:normAutofit fontScale="77500" lnSpcReduction="20000"/>
          </a:bodyPr>
          <a:lstStyle/>
          <a:p>
            <a:r>
              <a:rPr lang="nl-NL" dirty="0">
                <a:solidFill>
                  <a:schemeClr val="accent5">
                    <a:lumMod val="75000"/>
                  </a:schemeClr>
                </a:solidFill>
              </a:rPr>
              <a:t>Klopt niet. De wet is aangepast in 2010 en zegt dat als het met toestemming gebeurt, dit mag.</a:t>
            </a:r>
          </a:p>
        </p:txBody>
      </p:sp>
      <p:pic>
        <p:nvPicPr>
          <p:cNvPr id="10" name="Tijdelijke aanduiding voor inhoud 9" descr="Duim omhoog silhouet">
            <a:extLst>
              <a:ext uri="{FF2B5EF4-FFF2-40B4-BE49-F238E27FC236}">
                <a16:creationId xmlns:a16="http://schemas.microsoft.com/office/drawing/2014/main" id="{72E30042-A7F2-B642-C14B-5B2C16923DFA}"/>
              </a:ext>
            </a:extLst>
          </p:cNvPr>
          <p:cNvPicPr>
            <a:picLocks noGrp="1" noChangeAspect="1"/>
          </p:cNvPicPr>
          <p:nvPr>
            <p:ph sz="quarter" idx="4"/>
          </p:nvPr>
        </p:nvPicPr>
        <p:blipFill>
          <a:blip r:embed="rId4">
            <a:extLst>
              <a:ext uri="{96DAC541-7B7A-43D3-8B79-37D633B846F1}">
                <asvg:svgBlip xmlns:asvg="http://schemas.microsoft.com/office/drawing/2016/SVG/main" r:embed="rId5"/>
              </a:ext>
            </a:extLst>
          </a:blip>
          <a:stretch>
            <a:fillRect/>
          </a:stretch>
        </p:blipFill>
        <p:spPr>
          <a:xfrm>
            <a:off x="7489615" y="3137483"/>
            <a:ext cx="1709154" cy="1709154"/>
          </a:xfrm>
        </p:spPr>
      </p:pic>
      <p:sp>
        <p:nvSpPr>
          <p:cNvPr id="11" name="Tekstvak 10">
            <a:extLst>
              <a:ext uri="{FF2B5EF4-FFF2-40B4-BE49-F238E27FC236}">
                <a16:creationId xmlns:a16="http://schemas.microsoft.com/office/drawing/2014/main" id="{B9FEBAD4-9D1F-7B05-AAE5-39270AC4148F}"/>
              </a:ext>
            </a:extLst>
          </p:cNvPr>
          <p:cNvSpPr txBox="1"/>
          <p:nvPr/>
        </p:nvSpPr>
        <p:spPr>
          <a:xfrm>
            <a:off x="3904456" y="4983061"/>
            <a:ext cx="1019882" cy="769441"/>
          </a:xfrm>
          <a:prstGeom prst="rect">
            <a:avLst/>
          </a:prstGeom>
          <a:noFill/>
        </p:spPr>
        <p:txBody>
          <a:bodyPr wrap="square" rtlCol="0">
            <a:spAutoFit/>
          </a:bodyPr>
          <a:lstStyle/>
          <a:p>
            <a:r>
              <a:rPr lang="nl-NL" sz="4400" dirty="0">
                <a:solidFill>
                  <a:srgbClr val="FF0000"/>
                </a:solidFill>
              </a:rPr>
              <a:t>d</a:t>
            </a:r>
          </a:p>
        </p:txBody>
      </p:sp>
      <p:sp>
        <p:nvSpPr>
          <p:cNvPr id="12" name="Tekstvak 11">
            <a:extLst>
              <a:ext uri="{FF2B5EF4-FFF2-40B4-BE49-F238E27FC236}">
                <a16:creationId xmlns:a16="http://schemas.microsoft.com/office/drawing/2014/main" id="{E15C99DB-C428-B906-E5BF-F8C17492BEBF}"/>
              </a:ext>
            </a:extLst>
          </p:cNvPr>
          <p:cNvSpPr txBox="1"/>
          <p:nvPr/>
        </p:nvSpPr>
        <p:spPr>
          <a:xfrm>
            <a:off x="9462781" y="5044616"/>
            <a:ext cx="939567" cy="707886"/>
          </a:xfrm>
          <a:prstGeom prst="rect">
            <a:avLst/>
          </a:prstGeom>
          <a:noFill/>
        </p:spPr>
        <p:txBody>
          <a:bodyPr wrap="square" rtlCol="0">
            <a:spAutoFit/>
          </a:bodyPr>
          <a:lstStyle/>
          <a:p>
            <a:r>
              <a:rPr lang="nl-NL" sz="4000" dirty="0">
                <a:solidFill>
                  <a:srgbClr val="FF0000"/>
                </a:solidFill>
              </a:rPr>
              <a:t>g</a:t>
            </a:r>
          </a:p>
        </p:txBody>
      </p:sp>
    </p:spTree>
    <p:extLst>
      <p:ext uri="{BB962C8B-B14F-4D97-AF65-F5344CB8AC3E}">
        <p14:creationId xmlns:p14="http://schemas.microsoft.com/office/powerpoint/2010/main" val="21553579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9A3D0CE2-91FF-49B3-A5D8-181E900D75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a:extLst>
              <a:ext uri="{FF2B5EF4-FFF2-40B4-BE49-F238E27FC236}">
                <a16:creationId xmlns:a16="http://schemas.microsoft.com/office/drawing/2014/main" id="{58AEBD96-C315-4F53-9D9E-0E20E993E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8" name="Rectangle 27">
            <a:extLst>
              <a:ext uri="{FF2B5EF4-FFF2-40B4-BE49-F238E27FC236}">
                <a16:creationId xmlns:a16="http://schemas.microsoft.com/office/drawing/2014/main" id="{78916AAA-66F6-4DFA-88ED-7E27CF6B8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0" name="Group 29">
            <a:extLst>
              <a:ext uri="{FF2B5EF4-FFF2-40B4-BE49-F238E27FC236}">
                <a16:creationId xmlns:a16="http://schemas.microsoft.com/office/drawing/2014/main" id="{A137D43F-BAD6-47F1-AA65-AEEA38A2FF3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9215" y="4068923"/>
            <a:ext cx="1080904" cy="1080902"/>
            <a:chOff x="9685338" y="4460675"/>
            <a:chExt cx="1080904" cy="1080902"/>
          </a:xfrm>
        </p:grpSpPr>
        <p:sp>
          <p:nvSpPr>
            <p:cNvPr id="31" name="Oval 30">
              <a:extLst>
                <a:ext uri="{FF2B5EF4-FFF2-40B4-BE49-F238E27FC236}">
                  <a16:creationId xmlns:a16="http://schemas.microsoft.com/office/drawing/2014/main" id="{D512C9B2-6B22-4211-A940-FCD7C2CD0B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32" name="Oval 31">
              <a:extLst>
                <a:ext uri="{FF2B5EF4-FFF2-40B4-BE49-F238E27FC236}">
                  <a16:creationId xmlns:a16="http://schemas.microsoft.com/office/drawing/2014/main" id="{85F7DB84-CDE7-46F8-90DD-9D048A7D52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sp>
      </p:grpSp>
      <p:sp useBgFill="1">
        <p:nvSpPr>
          <p:cNvPr id="34" name="Rectangle 33">
            <a:extLst>
              <a:ext uri="{FF2B5EF4-FFF2-40B4-BE49-F238E27FC236}">
                <a16:creationId xmlns:a16="http://schemas.microsoft.com/office/drawing/2014/main" id="{E8035907-EB9C-4E11-8A9B-D25B0AD8D7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3048"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 name="Tijdelijke aanduiding voor inhoud 7">
            <a:extLst>
              <a:ext uri="{FF2B5EF4-FFF2-40B4-BE49-F238E27FC236}">
                <a16:creationId xmlns:a16="http://schemas.microsoft.com/office/drawing/2014/main" id="{0785FB82-B85E-B53A-BB7B-4CAF8619B1CE}"/>
              </a:ext>
            </a:extLst>
          </p:cNvPr>
          <p:cNvSpPr>
            <a:spLocks noGrp="1"/>
          </p:cNvSpPr>
          <p:nvPr>
            <p:ph idx="1"/>
          </p:nvPr>
        </p:nvSpPr>
        <p:spPr>
          <a:xfrm>
            <a:off x="7937524" y="2064730"/>
            <a:ext cx="2942706" cy="2728536"/>
          </a:xfrm>
        </p:spPr>
        <p:txBody>
          <a:bodyPr vert="horz" lIns="91440" tIns="45720" rIns="91440" bIns="45720" rtlCol="0" anchor="ctr">
            <a:normAutofit/>
          </a:bodyPr>
          <a:lstStyle/>
          <a:p>
            <a:pPr marL="0" indent="0">
              <a:buNone/>
            </a:pPr>
            <a:r>
              <a:rPr lang="en-US" sz="2800" dirty="0">
                <a:solidFill>
                  <a:schemeClr val="tx2"/>
                </a:solidFill>
              </a:rPr>
              <a:t>Het </a:t>
            </a:r>
            <a:r>
              <a:rPr lang="en-US" sz="2800" dirty="0" err="1">
                <a:solidFill>
                  <a:schemeClr val="tx2"/>
                </a:solidFill>
              </a:rPr>
              <a:t>goede</a:t>
            </a:r>
            <a:r>
              <a:rPr lang="en-US" sz="2800" dirty="0">
                <a:solidFill>
                  <a:schemeClr val="tx2"/>
                </a:solidFill>
              </a:rPr>
              <a:t> </a:t>
            </a:r>
            <a:r>
              <a:rPr lang="en-US" sz="2800" dirty="0" err="1">
                <a:solidFill>
                  <a:schemeClr val="tx2"/>
                </a:solidFill>
              </a:rPr>
              <a:t>antwoord</a:t>
            </a:r>
            <a:r>
              <a:rPr lang="en-US" sz="2800" dirty="0">
                <a:solidFill>
                  <a:schemeClr val="tx2"/>
                </a:solidFill>
              </a:rPr>
              <a:t> was</a:t>
            </a:r>
          </a:p>
        </p:txBody>
      </p:sp>
      <p:grpSp>
        <p:nvGrpSpPr>
          <p:cNvPr id="36" name="Group 35">
            <a:extLst>
              <a:ext uri="{FF2B5EF4-FFF2-40B4-BE49-F238E27FC236}">
                <a16:creationId xmlns:a16="http://schemas.microsoft.com/office/drawing/2014/main" id="{B4CFDD4A-4FA1-4CD9-90D5-E253C2040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14818" y="720071"/>
            <a:ext cx="5417868" cy="5417858"/>
            <a:chOff x="1311770" y="720071"/>
            <a:chExt cx="5417868" cy="5417858"/>
          </a:xfrm>
        </p:grpSpPr>
        <p:sp>
          <p:nvSpPr>
            <p:cNvPr id="37" name="Oval 36">
              <a:extLst>
                <a:ext uri="{FF2B5EF4-FFF2-40B4-BE49-F238E27FC236}">
                  <a16:creationId xmlns:a16="http://schemas.microsoft.com/office/drawing/2014/main" id="{4AB5B6FA-7B4F-437A-9C78-144C7DCD1E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1770" y="720071"/>
              <a:ext cx="5417868" cy="5417858"/>
            </a:xfrm>
            <a:prstGeom prst="ellipse">
              <a:avLst/>
            </a:prstGeom>
            <a:blipFill dpi="0" rotWithShape="1">
              <a:blip r:embed="rId6">
                <a:duotone>
                  <a:schemeClr val="accent1">
                    <a:shade val="45000"/>
                    <a:satMod val="135000"/>
                  </a:schemeClr>
                  <a:prstClr val="white"/>
                </a:duotone>
                <a:extLst>
                  <a:ext uri="{BEBA8EAE-BF5A-486C-A8C5-ECC9F3942E4B}">
                    <a14:imgProps xmlns:a14="http://schemas.microsoft.com/office/drawing/2010/main">
                      <a14:imgLayer r:embed="rId7">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38" name="Oval 37">
              <a:extLst>
                <a:ext uri="{FF2B5EF4-FFF2-40B4-BE49-F238E27FC236}">
                  <a16:creationId xmlns:a16="http://schemas.microsoft.com/office/drawing/2014/main" id="{A4199C21-6AE0-4F6F-AA96-6FFF97BB95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8390" y="1006688"/>
              <a:ext cx="4844628" cy="4844620"/>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 name="Titel 6">
            <a:extLst>
              <a:ext uri="{FF2B5EF4-FFF2-40B4-BE49-F238E27FC236}">
                <a16:creationId xmlns:a16="http://schemas.microsoft.com/office/drawing/2014/main" id="{F6955B66-E218-9F69-0E73-6B43B1CD0212}"/>
              </a:ext>
            </a:extLst>
          </p:cNvPr>
          <p:cNvSpPr>
            <a:spLocks noGrp="1"/>
          </p:cNvSpPr>
          <p:nvPr>
            <p:ph type="title"/>
          </p:nvPr>
        </p:nvSpPr>
        <p:spPr>
          <a:xfrm>
            <a:off x="1717507" y="1316890"/>
            <a:ext cx="4606394" cy="4224216"/>
          </a:xfrm>
        </p:spPr>
        <p:txBody>
          <a:bodyPr vert="horz" lIns="91440" tIns="45720" rIns="91440" bIns="45720" rtlCol="0" anchor="ctr">
            <a:normAutofit/>
          </a:bodyPr>
          <a:lstStyle/>
          <a:p>
            <a:pPr algn="ctr">
              <a:lnSpc>
                <a:spcPct val="80000"/>
              </a:lnSpc>
            </a:pPr>
            <a:r>
              <a:rPr lang="en-US" sz="6000">
                <a:solidFill>
                  <a:srgbClr val="FFFFFF"/>
                </a:solidFill>
              </a:rPr>
              <a:t>sexting</a:t>
            </a:r>
          </a:p>
        </p:txBody>
      </p:sp>
      <p:sp>
        <p:nvSpPr>
          <p:cNvPr id="40" name="Rectangle 39">
            <a:extLst>
              <a:ext uri="{FF2B5EF4-FFF2-40B4-BE49-F238E27FC236}">
                <a16:creationId xmlns:a16="http://schemas.microsoft.com/office/drawing/2014/main" id="{D9C69FA7-0958-4ED9-A0DF-E87A0C137B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45208" y="3388657"/>
            <a:ext cx="3657600"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728429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A3D0CE2-91FF-49B3-A5D8-181E900D75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a:extLst>
              <a:ext uri="{FF2B5EF4-FFF2-40B4-BE49-F238E27FC236}">
                <a16:creationId xmlns:a16="http://schemas.microsoft.com/office/drawing/2014/main" id="{58AEBD96-C315-4F53-9D9E-0E20E993E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id="{78916AAA-66F6-4DFA-88ED-7E27CF6B8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3" name="Group 12">
            <a:extLst>
              <a:ext uri="{FF2B5EF4-FFF2-40B4-BE49-F238E27FC236}">
                <a16:creationId xmlns:a16="http://schemas.microsoft.com/office/drawing/2014/main" id="{A137D43F-BAD6-47F1-AA65-AEEA38A2FF3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9215" y="4068923"/>
            <a:ext cx="1080904" cy="1080902"/>
            <a:chOff x="9685338" y="4460675"/>
            <a:chExt cx="1080904" cy="1080902"/>
          </a:xfrm>
        </p:grpSpPr>
        <p:sp>
          <p:nvSpPr>
            <p:cNvPr id="14" name="Oval 13">
              <a:extLst>
                <a:ext uri="{FF2B5EF4-FFF2-40B4-BE49-F238E27FC236}">
                  <a16:creationId xmlns:a16="http://schemas.microsoft.com/office/drawing/2014/main" id="{D512C9B2-6B22-4211-A940-FCD7C2CD0B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5" name="Oval 14">
              <a:extLst>
                <a:ext uri="{FF2B5EF4-FFF2-40B4-BE49-F238E27FC236}">
                  <a16:creationId xmlns:a16="http://schemas.microsoft.com/office/drawing/2014/main" id="{85F7DB84-CDE7-46F8-90DD-9D048A7D52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sp>
      </p:grpSp>
      <p:sp useBgFill="1">
        <p:nvSpPr>
          <p:cNvPr id="17" name="Rectangle 16">
            <a:extLst>
              <a:ext uri="{FF2B5EF4-FFF2-40B4-BE49-F238E27FC236}">
                <a16:creationId xmlns:a16="http://schemas.microsoft.com/office/drawing/2014/main" id="{C3D25154-9EF7-4C33-9AAC-7B3BE089FE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el 1">
            <a:extLst>
              <a:ext uri="{FF2B5EF4-FFF2-40B4-BE49-F238E27FC236}">
                <a16:creationId xmlns:a16="http://schemas.microsoft.com/office/drawing/2014/main" id="{5080DA3B-8879-3438-5A08-FCA5FA25B5EA}"/>
              </a:ext>
            </a:extLst>
          </p:cNvPr>
          <p:cNvSpPr>
            <a:spLocks noGrp="1"/>
          </p:cNvSpPr>
          <p:nvPr>
            <p:ph type="title"/>
          </p:nvPr>
        </p:nvSpPr>
        <p:spPr>
          <a:xfrm>
            <a:off x="1051560" y="643468"/>
            <a:ext cx="9966960" cy="3592432"/>
          </a:xfrm>
        </p:spPr>
        <p:txBody>
          <a:bodyPr vert="horz" lIns="91440" tIns="45720" rIns="91440" bIns="45720" rtlCol="0" anchor="ctr">
            <a:normAutofit/>
          </a:bodyPr>
          <a:lstStyle/>
          <a:p>
            <a:pPr algn="ctr">
              <a:lnSpc>
                <a:spcPct val="80000"/>
              </a:lnSpc>
            </a:pPr>
            <a:r>
              <a:rPr lang="en-US" sz="9600" dirty="0">
                <a:blipFill dpi="0" rotWithShape="1">
                  <a:blip r:embed="rId4"/>
                  <a:srcRect/>
                  <a:tile tx="6350" ty="-127000" sx="65000" sy="64000" flip="none" algn="tl"/>
                </a:blipFill>
              </a:rPr>
              <a:t>Wat is sexting </a:t>
            </a:r>
            <a:r>
              <a:rPr lang="en-US" sz="9600" dirty="0" err="1">
                <a:blipFill dpi="0" rotWithShape="1">
                  <a:blip r:embed="rId4"/>
                  <a:srcRect/>
                  <a:tile tx="6350" ty="-127000" sx="65000" sy="64000" flip="none" algn="tl"/>
                </a:blipFill>
              </a:rPr>
              <a:t>precies</a:t>
            </a:r>
            <a:endParaRPr lang="en-US" sz="9600" dirty="0">
              <a:blipFill dpi="0" rotWithShape="1">
                <a:blip r:embed="rId4"/>
                <a:srcRect/>
                <a:tile tx="6350" ty="-127000" sx="65000" sy="64000" flip="none" algn="tl"/>
              </a:blipFill>
            </a:endParaRPr>
          </a:p>
        </p:txBody>
      </p:sp>
      <p:sp>
        <p:nvSpPr>
          <p:cNvPr id="19" name="Rectangle 18">
            <a:extLst>
              <a:ext uri="{FF2B5EF4-FFF2-40B4-BE49-F238E27FC236}">
                <a16:creationId xmlns:a16="http://schemas.microsoft.com/office/drawing/2014/main" id="{1604E8C0-C927-4C06-A96A-BF3323BA76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2000"/>
            <a:ext cx="12192000" cy="2295831"/>
          </a:xfrm>
          <a:prstGeom prst="rect">
            <a:avLst/>
          </a:prstGeom>
          <a:blipFill dpi="0" rotWithShape="1">
            <a:blip r:embed="rId2">
              <a:alphaModFix amt="85000"/>
              <a:lum bright="70000" contrast="-70000"/>
              <a:extLs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9DCECFD5-4C30-4892-9FF0-540E17955A5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45590" y="5111496"/>
            <a:ext cx="1080904" cy="1080902"/>
            <a:chOff x="10245590" y="5111496"/>
            <a:chExt cx="1080904" cy="1080902"/>
          </a:xfrm>
        </p:grpSpPr>
        <p:sp>
          <p:nvSpPr>
            <p:cNvPr id="22" name="Oval 21">
              <a:extLst>
                <a:ext uri="{FF2B5EF4-FFF2-40B4-BE49-F238E27FC236}">
                  <a16:creationId xmlns:a16="http://schemas.microsoft.com/office/drawing/2014/main" id="{95C67F70-EAFE-425C-8422-591620A96D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5590" y="5111496"/>
              <a:ext cx="1080904" cy="1080902"/>
            </a:xfrm>
            <a:prstGeom prst="ellipse">
              <a:avLst/>
            </a:prstGeom>
            <a:blipFill dpi="0" rotWithShape="1">
              <a:blip r:embed="rId4">
                <a:duotone>
                  <a:schemeClr val="accent1">
                    <a:shade val="45000"/>
                    <a:satMod val="135000"/>
                  </a:schemeClr>
                  <a:prstClr val="white"/>
                </a:duotone>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3" name="Oval 22">
              <a:extLst>
                <a:ext uri="{FF2B5EF4-FFF2-40B4-BE49-F238E27FC236}">
                  <a16:creationId xmlns:a16="http://schemas.microsoft.com/office/drawing/2014/main" id="{D47FA16B-C217-4D91-84EA-5B0846BDDA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53681" y="5219586"/>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18824921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7D214D5-FEE5-819A-44A6-D81675D6AEF6}"/>
              </a:ext>
            </a:extLst>
          </p:cNvPr>
          <p:cNvSpPr>
            <a:spLocks noGrp="1"/>
          </p:cNvSpPr>
          <p:nvPr>
            <p:ph type="title"/>
          </p:nvPr>
        </p:nvSpPr>
        <p:spPr/>
        <p:txBody>
          <a:bodyPr>
            <a:noAutofit/>
          </a:bodyPr>
          <a:lstStyle/>
          <a:p>
            <a:r>
              <a:rPr lang="nl-NL" sz="6000" dirty="0" err="1"/>
              <a:t>Sexting</a:t>
            </a:r>
            <a:r>
              <a:rPr lang="nl-NL" sz="6000" dirty="0"/>
              <a:t> is het verspreiden of delen van seksueel getinte berichten, foto’s en/of video’s van zichzelf via mobiele telefoons of andere media</a:t>
            </a:r>
          </a:p>
        </p:txBody>
      </p:sp>
      <p:sp>
        <p:nvSpPr>
          <p:cNvPr id="3" name="Tijdelijke aanduiding voor tekst 2">
            <a:extLst>
              <a:ext uri="{FF2B5EF4-FFF2-40B4-BE49-F238E27FC236}">
                <a16:creationId xmlns:a16="http://schemas.microsoft.com/office/drawing/2014/main" id="{4807142A-B649-2123-8669-18136C6F6C91}"/>
              </a:ext>
            </a:extLst>
          </p:cNvPr>
          <p:cNvSpPr>
            <a:spLocks noGrp="1"/>
          </p:cNvSpPr>
          <p:nvPr>
            <p:ph type="body" idx="1"/>
          </p:nvPr>
        </p:nvSpPr>
        <p:spPr/>
        <p:txBody>
          <a:bodyPr/>
          <a:lstStyle/>
          <a:p>
            <a:r>
              <a:rPr lang="nl-NL" dirty="0"/>
              <a:t>De term is afgeleid van SEKS en TEXTING. </a:t>
            </a:r>
          </a:p>
          <a:p>
            <a:r>
              <a:rPr lang="nl-NL" dirty="0"/>
              <a:t>De term werd voor het eerst begin 21</a:t>
            </a:r>
            <a:r>
              <a:rPr lang="nl-NL" baseline="30000" dirty="0"/>
              <a:t>ste</a:t>
            </a:r>
            <a:r>
              <a:rPr lang="nl-NL" dirty="0"/>
              <a:t> eeuw gebruikt.</a:t>
            </a:r>
          </a:p>
        </p:txBody>
      </p:sp>
    </p:spTree>
    <p:extLst>
      <p:ext uri="{BB962C8B-B14F-4D97-AF65-F5344CB8AC3E}">
        <p14:creationId xmlns:p14="http://schemas.microsoft.com/office/powerpoint/2010/main" val="32537506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0" name="Group 9">
            <a:extLst>
              <a:ext uri="{FF2B5EF4-FFF2-40B4-BE49-F238E27FC236}">
                <a16:creationId xmlns:a16="http://schemas.microsoft.com/office/drawing/2014/main" id="{EC78E3E1-BBBA-4058-AAEB-714F04B025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1" name="Oval 10">
              <a:extLst>
                <a:ext uri="{FF2B5EF4-FFF2-40B4-BE49-F238E27FC236}">
                  <a16:creationId xmlns:a16="http://schemas.microsoft.com/office/drawing/2014/main" id="{86860FA5-CE2B-4019-8FD1-031D7D84EF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2" name="Oval 11">
              <a:extLst>
                <a:ext uri="{FF2B5EF4-FFF2-40B4-BE49-F238E27FC236}">
                  <a16:creationId xmlns:a16="http://schemas.microsoft.com/office/drawing/2014/main" id="{392DF474-2C37-4DC7-B889-E88EAADEA6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useBgFill="1">
        <p:nvSpPr>
          <p:cNvPr id="41" name="Rectangle 13">
            <a:extLst>
              <a:ext uri="{FF2B5EF4-FFF2-40B4-BE49-F238E27FC236}">
                <a16:creationId xmlns:a16="http://schemas.microsoft.com/office/drawing/2014/main" id="{5118BA95-03E7-41B7-B442-0AF8C0A7FF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3048"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el 1">
            <a:extLst>
              <a:ext uri="{FF2B5EF4-FFF2-40B4-BE49-F238E27FC236}">
                <a16:creationId xmlns:a16="http://schemas.microsoft.com/office/drawing/2014/main" id="{B6691350-1AE5-6EE1-89A5-14DBB3BB48B8}"/>
              </a:ext>
            </a:extLst>
          </p:cNvPr>
          <p:cNvSpPr>
            <a:spLocks noGrp="1"/>
          </p:cNvSpPr>
          <p:nvPr>
            <p:ph type="title"/>
          </p:nvPr>
        </p:nvSpPr>
        <p:spPr>
          <a:xfrm>
            <a:off x="5939624" y="978010"/>
            <a:ext cx="5188624" cy="1831344"/>
          </a:xfrm>
        </p:spPr>
        <p:txBody>
          <a:bodyPr vert="horz" lIns="91440" tIns="45720" rIns="91440" bIns="45720" rtlCol="0" anchor="ctr">
            <a:normAutofit/>
          </a:bodyPr>
          <a:lstStyle/>
          <a:p>
            <a:r>
              <a:rPr lang="en-US" sz="4100"/>
              <a:t>Verschillende vormen van sexting</a:t>
            </a:r>
          </a:p>
        </p:txBody>
      </p:sp>
      <p:sp>
        <p:nvSpPr>
          <p:cNvPr id="42" name="Freeform: Shape 15">
            <a:extLst>
              <a:ext uri="{FF2B5EF4-FFF2-40B4-BE49-F238E27FC236}">
                <a16:creationId xmlns:a16="http://schemas.microsoft.com/office/drawing/2014/main" id="{271EEDE1-4FF3-4A74-BD95-6852CD023B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9391" y="1673352"/>
            <a:ext cx="3502152" cy="3502152"/>
          </a:xfrm>
          <a:custGeom>
            <a:avLst/>
            <a:gdLst>
              <a:gd name="connsiteX0" fmla="*/ 1751076 w 3502152"/>
              <a:gd name="connsiteY0" fmla="*/ 228600 h 3502152"/>
              <a:gd name="connsiteX1" fmla="*/ 228600 w 3502152"/>
              <a:gd name="connsiteY1" fmla="*/ 1751076 h 3502152"/>
              <a:gd name="connsiteX2" fmla="*/ 1751076 w 3502152"/>
              <a:gd name="connsiteY2" fmla="*/ 3273552 h 3502152"/>
              <a:gd name="connsiteX3" fmla="*/ 3273552 w 3502152"/>
              <a:gd name="connsiteY3" fmla="*/ 1751076 h 3502152"/>
              <a:gd name="connsiteX4" fmla="*/ 1751076 w 3502152"/>
              <a:gd name="connsiteY4" fmla="*/ 228600 h 3502152"/>
              <a:gd name="connsiteX5" fmla="*/ 1751076 w 3502152"/>
              <a:gd name="connsiteY5" fmla="*/ 0 h 3502152"/>
              <a:gd name="connsiteX6" fmla="*/ 3502152 w 3502152"/>
              <a:gd name="connsiteY6" fmla="*/ 1751076 h 3502152"/>
              <a:gd name="connsiteX7" fmla="*/ 1751076 w 3502152"/>
              <a:gd name="connsiteY7" fmla="*/ 3502152 h 3502152"/>
              <a:gd name="connsiteX8" fmla="*/ 0 w 3502152"/>
              <a:gd name="connsiteY8" fmla="*/ 1751076 h 3502152"/>
              <a:gd name="connsiteX9" fmla="*/ 1751076 w 3502152"/>
              <a:gd name="connsiteY9" fmla="*/ 0 h 3502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02152" h="3502152">
                <a:moveTo>
                  <a:pt x="1751076" y="228600"/>
                </a:moveTo>
                <a:cubicBezTo>
                  <a:pt x="910236" y="228600"/>
                  <a:pt x="228600" y="910236"/>
                  <a:pt x="228600" y="1751076"/>
                </a:cubicBezTo>
                <a:cubicBezTo>
                  <a:pt x="228600" y="2591916"/>
                  <a:pt x="910236" y="3273552"/>
                  <a:pt x="1751076" y="3273552"/>
                </a:cubicBezTo>
                <a:cubicBezTo>
                  <a:pt x="2591916" y="3273552"/>
                  <a:pt x="3273552" y="2591916"/>
                  <a:pt x="3273552" y="1751076"/>
                </a:cubicBezTo>
                <a:cubicBezTo>
                  <a:pt x="3273552" y="910236"/>
                  <a:pt x="2591916" y="228600"/>
                  <a:pt x="1751076" y="228600"/>
                </a:cubicBezTo>
                <a:close/>
                <a:moveTo>
                  <a:pt x="1751076" y="0"/>
                </a:moveTo>
                <a:cubicBezTo>
                  <a:pt x="2718169" y="0"/>
                  <a:pt x="3502152" y="783983"/>
                  <a:pt x="3502152" y="1751076"/>
                </a:cubicBezTo>
                <a:cubicBezTo>
                  <a:pt x="3502152" y="2718169"/>
                  <a:pt x="2718169" y="3502152"/>
                  <a:pt x="1751076" y="3502152"/>
                </a:cubicBezTo>
                <a:cubicBezTo>
                  <a:pt x="783983" y="3502152"/>
                  <a:pt x="0" y="2718169"/>
                  <a:pt x="0" y="1751076"/>
                </a:cubicBezTo>
                <a:cubicBezTo>
                  <a:pt x="0" y="783983"/>
                  <a:pt x="783983" y="0"/>
                  <a:pt x="1751076"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Onlinemedia 4" title="Alles wat je moet weten over: SEXTING">
            <a:hlinkClick r:id="" action="ppaction://media"/>
            <a:extLst>
              <a:ext uri="{FF2B5EF4-FFF2-40B4-BE49-F238E27FC236}">
                <a16:creationId xmlns:a16="http://schemas.microsoft.com/office/drawing/2014/main" id="{737F9EFF-B1F6-389F-B992-BCDCAD027B0F}"/>
              </a:ext>
            </a:extLst>
          </p:cNvPr>
          <p:cNvPicPr>
            <a:picLocks noGrp="1" noRot="1" noChangeAspect="1"/>
          </p:cNvPicPr>
          <p:nvPr>
            <p:ph idx="1"/>
            <a:videoFile r:link="rId1"/>
          </p:nvPr>
        </p:nvPicPr>
        <p:blipFill>
          <a:blip r:embed="rId5"/>
          <a:stretch>
            <a:fillRect/>
          </a:stretch>
        </p:blipFill>
        <p:spPr>
          <a:xfrm>
            <a:off x="1896067" y="2907792"/>
            <a:ext cx="1828800" cy="1033272"/>
          </a:xfrm>
          <a:prstGeom prst="rect">
            <a:avLst/>
          </a:prstGeom>
        </p:spPr>
      </p:pic>
      <p:sp>
        <p:nvSpPr>
          <p:cNvPr id="43" name="Rectangle 17">
            <a:extLst>
              <a:ext uri="{FF2B5EF4-FFF2-40B4-BE49-F238E27FC236}">
                <a16:creationId xmlns:a16="http://schemas.microsoft.com/office/drawing/2014/main" id="{AD9B3EAD-A2B3-42C4-927C-3455E3E69E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02277" y="3388659"/>
            <a:ext cx="3657600" cy="80683"/>
          </a:xfrm>
          <a:prstGeom prst="rect">
            <a:avLst/>
          </a:prstGeom>
          <a:blipFill dpi="0" rotWithShape="1">
            <a:blip r:embed="rId6">
              <a:alphaModFix amt="85000"/>
              <a:lum bright="70000" contrast="-70000"/>
              <a:extLst>
                <a:ext uri="{BEBA8EAE-BF5A-486C-A8C5-ECC9F3942E4B}">
                  <a14:imgProps xmlns:a14="http://schemas.microsoft.com/office/drawing/2010/main">
                    <a14:imgLayer r:embed="rId7">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4" name="Tijdelijke aanduiding voor tekst 3">
            <a:extLst>
              <a:ext uri="{FF2B5EF4-FFF2-40B4-BE49-F238E27FC236}">
                <a16:creationId xmlns:a16="http://schemas.microsoft.com/office/drawing/2014/main" id="{ABF66E48-24CC-40CA-CE61-18E74B7FE618}"/>
              </a:ext>
            </a:extLst>
          </p:cNvPr>
          <p:cNvSpPr>
            <a:spLocks noGrp="1"/>
          </p:cNvSpPr>
          <p:nvPr>
            <p:ph type="body" sz="half" idx="2"/>
          </p:nvPr>
        </p:nvSpPr>
        <p:spPr>
          <a:xfrm>
            <a:off x="5939624" y="3029446"/>
            <a:ext cx="5188624" cy="3142753"/>
          </a:xfrm>
        </p:spPr>
        <p:txBody>
          <a:bodyPr vert="horz" lIns="91440" tIns="45720" rIns="91440" bIns="45720" rtlCol="0">
            <a:normAutofit/>
          </a:bodyPr>
          <a:lstStyle/>
          <a:p>
            <a:pPr marL="285750" indent="-182880">
              <a:lnSpc>
                <a:spcPct val="90000"/>
              </a:lnSpc>
              <a:buFont typeface="Wingdings" pitchFamily="2" charset="2"/>
              <a:buChar char="§"/>
            </a:pPr>
            <a:r>
              <a:rPr lang="en-US" dirty="0">
                <a:solidFill>
                  <a:schemeClr val="tx1"/>
                </a:solidFill>
              </a:rPr>
              <a:t>Sexting is </a:t>
            </a:r>
            <a:r>
              <a:rPr lang="en-US" dirty="0" err="1">
                <a:solidFill>
                  <a:schemeClr val="tx1"/>
                </a:solidFill>
              </a:rPr>
              <a:t>oke</a:t>
            </a:r>
            <a:r>
              <a:rPr lang="en-US" dirty="0">
                <a:solidFill>
                  <a:schemeClr val="tx1"/>
                </a:solidFill>
              </a:rPr>
              <a:t> </a:t>
            </a:r>
            <a:r>
              <a:rPr lang="en-US" dirty="0" err="1">
                <a:solidFill>
                  <a:schemeClr val="tx1"/>
                </a:solidFill>
              </a:rPr>
              <a:t>als</a:t>
            </a:r>
            <a:r>
              <a:rPr lang="en-US" dirty="0">
                <a:solidFill>
                  <a:schemeClr val="tx1"/>
                </a:solidFill>
              </a:rPr>
              <a:t> het </a:t>
            </a:r>
            <a:r>
              <a:rPr lang="en-US" dirty="0" err="1">
                <a:solidFill>
                  <a:schemeClr val="tx1"/>
                </a:solidFill>
              </a:rPr>
              <a:t>gebeurt</a:t>
            </a:r>
            <a:r>
              <a:rPr lang="en-US" dirty="0">
                <a:solidFill>
                  <a:schemeClr val="tx1"/>
                </a:solidFill>
              </a:rPr>
              <a:t> met </a:t>
            </a:r>
            <a:r>
              <a:rPr lang="en-US" dirty="0" err="1">
                <a:solidFill>
                  <a:schemeClr val="tx1"/>
                </a:solidFill>
              </a:rPr>
              <a:t>toestemming</a:t>
            </a:r>
            <a:r>
              <a:rPr lang="en-US" dirty="0">
                <a:solidFill>
                  <a:schemeClr val="tx1"/>
                </a:solidFill>
              </a:rPr>
              <a:t>, </a:t>
            </a:r>
            <a:r>
              <a:rPr lang="en-US" dirty="0" err="1">
                <a:solidFill>
                  <a:schemeClr val="tx1"/>
                </a:solidFill>
              </a:rPr>
              <a:t>zonder</a:t>
            </a:r>
            <a:r>
              <a:rPr lang="en-US" dirty="0">
                <a:solidFill>
                  <a:schemeClr val="tx1"/>
                </a:solidFill>
              </a:rPr>
              <a:t> </a:t>
            </a:r>
            <a:r>
              <a:rPr lang="en-US" dirty="0" err="1">
                <a:solidFill>
                  <a:schemeClr val="tx1"/>
                </a:solidFill>
              </a:rPr>
              <a:t>druk</a:t>
            </a:r>
            <a:r>
              <a:rPr lang="en-US" dirty="0">
                <a:solidFill>
                  <a:schemeClr val="tx1"/>
                </a:solidFill>
              </a:rPr>
              <a:t> of </a:t>
            </a:r>
            <a:r>
              <a:rPr lang="en-US" dirty="0" err="1">
                <a:solidFill>
                  <a:schemeClr val="tx1"/>
                </a:solidFill>
              </a:rPr>
              <a:t>dwang</a:t>
            </a:r>
            <a:r>
              <a:rPr lang="en-US" dirty="0">
                <a:solidFill>
                  <a:schemeClr val="tx1"/>
                </a:solidFill>
              </a:rPr>
              <a:t> en </a:t>
            </a:r>
            <a:r>
              <a:rPr lang="en-US" dirty="0" err="1">
                <a:solidFill>
                  <a:schemeClr val="tx1"/>
                </a:solidFill>
              </a:rPr>
              <a:t>tussen</a:t>
            </a:r>
            <a:r>
              <a:rPr lang="en-US" dirty="0">
                <a:solidFill>
                  <a:schemeClr val="tx1"/>
                </a:solidFill>
              </a:rPr>
              <a:t> </a:t>
            </a:r>
            <a:r>
              <a:rPr lang="en-US" dirty="0" err="1">
                <a:solidFill>
                  <a:schemeClr val="tx1"/>
                </a:solidFill>
              </a:rPr>
              <a:t>aan</a:t>
            </a:r>
            <a:r>
              <a:rPr lang="en-US" dirty="0">
                <a:solidFill>
                  <a:schemeClr val="tx1"/>
                </a:solidFill>
              </a:rPr>
              <a:t> </a:t>
            </a:r>
            <a:r>
              <a:rPr lang="en-US" dirty="0" err="1">
                <a:solidFill>
                  <a:schemeClr val="tx1"/>
                </a:solidFill>
              </a:rPr>
              <a:t>elkaar</a:t>
            </a:r>
            <a:r>
              <a:rPr lang="en-US" dirty="0">
                <a:solidFill>
                  <a:schemeClr val="tx1"/>
                </a:solidFill>
              </a:rPr>
              <a:t> </a:t>
            </a:r>
            <a:r>
              <a:rPr lang="en-US" dirty="0" err="1">
                <a:solidFill>
                  <a:schemeClr val="tx1"/>
                </a:solidFill>
              </a:rPr>
              <a:t>gewaagde</a:t>
            </a:r>
            <a:r>
              <a:rPr lang="en-US" dirty="0">
                <a:solidFill>
                  <a:schemeClr val="tx1"/>
                </a:solidFill>
              </a:rPr>
              <a:t> </a:t>
            </a:r>
            <a:r>
              <a:rPr lang="en-US" dirty="0" err="1">
                <a:solidFill>
                  <a:schemeClr val="tx1"/>
                </a:solidFill>
              </a:rPr>
              <a:t>mensen</a:t>
            </a:r>
            <a:r>
              <a:rPr lang="en-US" dirty="0">
                <a:solidFill>
                  <a:schemeClr val="tx1"/>
                </a:solidFill>
              </a:rPr>
              <a:t>.</a:t>
            </a:r>
          </a:p>
          <a:p>
            <a:pPr marL="285750" indent="-182880">
              <a:lnSpc>
                <a:spcPct val="90000"/>
              </a:lnSpc>
              <a:buFont typeface="Wingdings" pitchFamily="2" charset="2"/>
              <a:buChar char="§"/>
            </a:pPr>
            <a:r>
              <a:rPr lang="en-US" dirty="0">
                <a:solidFill>
                  <a:schemeClr val="tx1"/>
                </a:solidFill>
              </a:rPr>
              <a:t>Sexting </a:t>
            </a:r>
            <a:r>
              <a:rPr lang="en-US" dirty="0" err="1">
                <a:solidFill>
                  <a:schemeClr val="tx1"/>
                </a:solidFill>
              </a:rPr>
              <a:t>kan</a:t>
            </a:r>
            <a:r>
              <a:rPr lang="en-US" dirty="0">
                <a:solidFill>
                  <a:schemeClr val="tx1"/>
                </a:solidFill>
              </a:rPr>
              <a:t> </a:t>
            </a:r>
            <a:r>
              <a:rPr lang="en-US" dirty="0" err="1">
                <a:solidFill>
                  <a:schemeClr val="tx1"/>
                </a:solidFill>
              </a:rPr>
              <a:t>grensoverschrijdend</a:t>
            </a:r>
            <a:r>
              <a:rPr lang="en-US" dirty="0">
                <a:solidFill>
                  <a:schemeClr val="tx1"/>
                </a:solidFill>
              </a:rPr>
              <a:t> </a:t>
            </a:r>
            <a:r>
              <a:rPr lang="en-US" dirty="0" err="1">
                <a:solidFill>
                  <a:schemeClr val="tx1"/>
                </a:solidFill>
              </a:rPr>
              <a:t>zijn</a:t>
            </a:r>
            <a:r>
              <a:rPr lang="en-US" dirty="0">
                <a:solidFill>
                  <a:schemeClr val="tx1"/>
                </a:solidFill>
              </a:rPr>
              <a:t>. </a:t>
            </a:r>
            <a:r>
              <a:rPr lang="en-US" dirty="0" err="1">
                <a:solidFill>
                  <a:schemeClr val="tx1"/>
                </a:solidFill>
              </a:rPr>
              <a:t>Dat</a:t>
            </a:r>
            <a:r>
              <a:rPr lang="en-US" dirty="0">
                <a:solidFill>
                  <a:schemeClr val="tx1"/>
                </a:solidFill>
              </a:rPr>
              <a:t> is </a:t>
            </a:r>
            <a:r>
              <a:rPr lang="en-US" dirty="0" err="1">
                <a:solidFill>
                  <a:schemeClr val="tx1"/>
                </a:solidFill>
              </a:rPr>
              <a:t>zonder</a:t>
            </a:r>
            <a:r>
              <a:rPr lang="en-US" dirty="0">
                <a:solidFill>
                  <a:schemeClr val="tx1"/>
                </a:solidFill>
              </a:rPr>
              <a:t> </a:t>
            </a:r>
            <a:r>
              <a:rPr lang="en-US" dirty="0" err="1">
                <a:solidFill>
                  <a:schemeClr val="tx1"/>
                </a:solidFill>
              </a:rPr>
              <a:t>toestemming</a:t>
            </a:r>
            <a:r>
              <a:rPr lang="en-US" dirty="0">
                <a:solidFill>
                  <a:schemeClr val="tx1"/>
                </a:solidFill>
              </a:rPr>
              <a:t>, met </a:t>
            </a:r>
            <a:r>
              <a:rPr lang="en-US" dirty="0" err="1">
                <a:solidFill>
                  <a:schemeClr val="tx1"/>
                </a:solidFill>
              </a:rPr>
              <a:t>druk</a:t>
            </a:r>
            <a:r>
              <a:rPr lang="en-US" dirty="0">
                <a:solidFill>
                  <a:schemeClr val="tx1"/>
                </a:solidFill>
              </a:rPr>
              <a:t> en/of </a:t>
            </a:r>
            <a:r>
              <a:rPr lang="en-US" dirty="0" err="1">
                <a:solidFill>
                  <a:schemeClr val="tx1"/>
                </a:solidFill>
              </a:rPr>
              <a:t>grote</a:t>
            </a:r>
            <a:r>
              <a:rPr lang="en-US" dirty="0">
                <a:solidFill>
                  <a:schemeClr val="tx1"/>
                </a:solidFill>
              </a:rPr>
              <a:t> </a:t>
            </a:r>
            <a:r>
              <a:rPr lang="en-US" dirty="0" err="1">
                <a:solidFill>
                  <a:schemeClr val="tx1"/>
                </a:solidFill>
              </a:rPr>
              <a:t>ongelijkwaardigheid</a:t>
            </a:r>
            <a:r>
              <a:rPr lang="en-US" dirty="0">
                <a:solidFill>
                  <a:schemeClr val="tx1"/>
                </a:solidFill>
              </a:rPr>
              <a:t> </a:t>
            </a:r>
            <a:r>
              <a:rPr lang="en-US" dirty="0" err="1">
                <a:solidFill>
                  <a:schemeClr val="tx1"/>
                </a:solidFill>
              </a:rPr>
              <a:t>tussen</a:t>
            </a:r>
            <a:r>
              <a:rPr lang="en-US" dirty="0">
                <a:solidFill>
                  <a:schemeClr val="tx1"/>
                </a:solidFill>
              </a:rPr>
              <a:t> de </a:t>
            </a:r>
            <a:r>
              <a:rPr lang="en-US" dirty="0" err="1">
                <a:solidFill>
                  <a:schemeClr val="tx1"/>
                </a:solidFill>
              </a:rPr>
              <a:t>betrokkenen</a:t>
            </a:r>
            <a:r>
              <a:rPr lang="en-US" dirty="0">
                <a:solidFill>
                  <a:schemeClr val="tx1"/>
                </a:solidFill>
              </a:rPr>
              <a:t>.</a:t>
            </a:r>
          </a:p>
          <a:p>
            <a:pPr marL="285750" indent="-182880">
              <a:lnSpc>
                <a:spcPct val="90000"/>
              </a:lnSpc>
              <a:buFont typeface="Wingdings" pitchFamily="2" charset="2"/>
              <a:buChar char="§"/>
            </a:pPr>
            <a:r>
              <a:rPr lang="en-US" dirty="0">
                <a:solidFill>
                  <a:schemeClr val="tx1"/>
                </a:solidFill>
              </a:rPr>
              <a:t>Online </a:t>
            </a:r>
            <a:r>
              <a:rPr lang="en-US" dirty="0" err="1">
                <a:solidFill>
                  <a:schemeClr val="tx1"/>
                </a:solidFill>
              </a:rPr>
              <a:t>seksueel</a:t>
            </a:r>
            <a:r>
              <a:rPr lang="en-US" dirty="0">
                <a:solidFill>
                  <a:schemeClr val="tx1"/>
                </a:solidFill>
              </a:rPr>
              <a:t> </a:t>
            </a:r>
            <a:r>
              <a:rPr lang="en-US" dirty="0" err="1">
                <a:solidFill>
                  <a:schemeClr val="tx1"/>
                </a:solidFill>
              </a:rPr>
              <a:t>grensoverschrijdend</a:t>
            </a:r>
            <a:r>
              <a:rPr lang="en-US" dirty="0">
                <a:solidFill>
                  <a:schemeClr val="tx1"/>
                </a:solidFill>
              </a:rPr>
              <a:t> </a:t>
            </a:r>
            <a:r>
              <a:rPr lang="en-US" dirty="0" err="1">
                <a:solidFill>
                  <a:schemeClr val="tx1"/>
                </a:solidFill>
              </a:rPr>
              <a:t>gedrag</a:t>
            </a:r>
            <a:r>
              <a:rPr lang="en-US" dirty="0">
                <a:solidFill>
                  <a:schemeClr val="tx1"/>
                </a:solidFill>
              </a:rPr>
              <a:t>. </a:t>
            </a:r>
            <a:r>
              <a:rPr lang="en-US" dirty="0" err="1">
                <a:solidFill>
                  <a:schemeClr val="tx1"/>
                </a:solidFill>
              </a:rPr>
              <a:t>Dit</a:t>
            </a:r>
            <a:r>
              <a:rPr lang="en-US" dirty="0">
                <a:solidFill>
                  <a:schemeClr val="tx1"/>
                </a:solidFill>
              </a:rPr>
              <a:t> is </a:t>
            </a:r>
            <a:r>
              <a:rPr lang="en-US" dirty="0" err="1">
                <a:solidFill>
                  <a:schemeClr val="tx1"/>
                </a:solidFill>
              </a:rPr>
              <a:t>als</a:t>
            </a:r>
            <a:r>
              <a:rPr lang="en-US" dirty="0">
                <a:solidFill>
                  <a:schemeClr val="tx1"/>
                </a:solidFill>
              </a:rPr>
              <a:t> </a:t>
            </a:r>
            <a:r>
              <a:rPr lang="en-US" dirty="0" err="1">
                <a:solidFill>
                  <a:schemeClr val="tx1"/>
                </a:solidFill>
              </a:rPr>
              <a:t>beelden</a:t>
            </a:r>
            <a:r>
              <a:rPr lang="en-US" dirty="0">
                <a:solidFill>
                  <a:schemeClr val="tx1"/>
                </a:solidFill>
              </a:rPr>
              <a:t> van </a:t>
            </a:r>
            <a:r>
              <a:rPr lang="en-US" dirty="0" err="1">
                <a:solidFill>
                  <a:schemeClr val="tx1"/>
                </a:solidFill>
              </a:rPr>
              <a:t>anderen</a:t>
            </a:r>
            <a:r>
              <a:rPr lang="en-US" dirty="0">
                <a:solidFill>
                  <a:schemeClr val="tx1"/>
                </a:solidFill>
              </a:rPr>
              <a:t> </a:t>
            </a:r>
            <a:r>
              <a:rPr lang="en-US" dirty="0" err="1">
                <a:solidFill>
                  <a:schemeClr val="tx1"/>
                </a:solidFill>
              </a:rPr>
              <a:t>doorgestuurd</a:t>
            </a:r>
            <a:r>
              <a:rPr lang="en-US" dirty="0">
                <a:solidFill>
                  <a:schemeClr val="tx1"/>
                </a:solidFill>
              </a:rPr>
              <a:t> </a:t>
            </a:r>
            <a:r>
              <a:rPr lang="en-US" dirty="0" err="1">
                <a:solidFill>
                  <a:schemeClr val="tx1"/>
                </a:solidFill>
              </a:rPr>
              <a:t>wordt</a:t>
            </a:r>
            <a:r>
              <a:rPr lang="en-US" dirty="0">
                <a:solidFill>
                  <a:schemeClr val="tx1"/>
                </a:solidFill>
              </a:rPr>
              <a:t> </a:t>
            </a:r>
            <a:r>
              <a:rPr lang="en-US" dirty="0" err="1">
                <a:solidFill>
                  <a:schemeClr val="tx1"/>
                </a:solidFill>
              </a:rPr>
              <a:t>zonder</a:t>
            </a:r>
            <a:r>
              <a:rPr lang="en-US" dirty="0">
                <a:solidFill>
                  <a:schemeClr val="tx1"/>
                </a:solidFill>
              </a:rPr>
              <a:t> </a:t>
            </a:r>
            <a:r>
              <a:rPr lang="en-US" dirty="0" err="1">
                <a:solidFill>
                  <a:schemeClr val="tx1"/>
                </a:solidFill>
              </a:rPr>
              <a:t>toestemming</a:t>
            </a:r>
            <a:r>
              <a:rPr lang="en-US" dirty="0">
                <a:solidFill>
                  <a:schemeClr val="tx1"/>
                </a:solidFill>
              </a:rPr>
              <a:t>, </a:t>
            </a:r>
            <a:r>
              <a:rPr lang="en-US" dirty="0" err="1">
                <a:solidFill>
                  <a:schemeClr val="tx1"/>
                </a:solidFill>
              </a:rPr>
              <a:t>iemand</a:t>
            </a:r>
            <a:r>
              <a:rPr lang="en-US" dirty="0">
                <a:solidFill>
                  <a:schemeClr val="tx1"/>
                </a:solidFill>
              </a:rPr>
              <a:t> </a:t>
            </a:r>
            <a:r>
              <a:rPr lang="en-US" dirty="0" err="1">
                <a:solidFill>
                  <a:schemeClr val="tx1"/>
                </a:solidFill>
              </a:rPr>
              <a:t>onder</a:t>
            </a:r>
            <a:r>
              <a:rPr lang="en-US" dirty="0">
                <a:solidFill>
                  <a:schemeClr val="tx1"/>
                </a:solidFill>
              </a:rPr>
              <a:t> </a:t>
            </a:r>
            <a:r>
              <a:rPr lang="en-US" dirty="0" err="1">
                <a:solidFill>
                  <a:schemeClr val="tx1"/>
                </a:solidFill>
              </a:rPr>
              <a:t>druk</a:t>
            </a:r>
            <a:r>
              <a:rPr lang="en-US" dirty="0">
                <a:solidFill>
                  <a:schemeClr val="tx1"/>
                </a:solidFill>
              </a:rPr>
              <a:t> </a:t>
            </a:r>
            <a:r>
              <a:rPr lang="en-US" dirty="0" err="1">
                <a:solidFill>
                  <a:schemeClr val="tx1"/>
                </a:solidFill>
              </a:rPr>
              <a:t>staat</a:t>
            </a:r>
            <a:r>
              <a:rPr lang="en-US" dirty="0">
                <a:solidFill>
                  <a:schemeClr val="tx1"/>
                </a:solidFill>
              </a:rPr>
              <a:t> om </a:t>
            </a:r>
            <a:r>
              <a:rPr lang="en-US" dirty="0" err="1">
                <a:solidFill>
                  <a:schemeClr val="tx1"/>
                </a:solidFill>
              </a:rPr>
              <a:t>beelden</a:t>
            </a:r>
            <a:r>
              <a:rPr lang="en-US" dirty="0">
                <a:solidFill>
                  <a:schemeClr val="tx1"/>
                </a:solidFill>
              </a:rPr>
              <a:t> </a:t>
            </a:r>
            <a:r>
              <a:rPr lang="en-US" dirty="0" err="1">
                <a:solidFill>
                  <a:schemeClr val="tx1"/>
                </a:solidFill>
              </a:rPr>
              <a:t>te</a:t>
            </a:r>
            <a:r>
              <a:rPr lang="en-US" dirty="0">
                <a:solidFill>
                  <a:schemeClr val="tx1"/>
                </a:solidFill>
              </a:rPr>
              <a:t> </a:t>
            </a:r>
            <a:r>
              <a:rPr lang="en-US" dirty="0" err="1">
                <a:solidFill>
                  <a:schemeClr val="tx1"/>
                </a:solidFill>
              </a:rPr>
              <a:t>maken</a:t>
            </a:r>
            <a:r>
              <a:rPr lang="en-US" dirty="0">
                <a:solidFill>
                  <a:schemeClr val="tx1"/>
                </a:solidFill>
              </a:rPr>
              <a:t> en </a:t>
            </a:r>
            <a:r>
              <a:rPr lang="en-US" dirty="0" err="1">
                <a:solidFill>
                  <a:schemeClr val="tx1"/>
                </a:solidFill>
              </a:rPr>
              <a:t>sturen</a:t>
            </a:r>
            <a:r>
              <a:rPr lang="en-US" dirty="0">
                <a:solidFill>
                  <a:schemeClr val="tx1"/>
                </a:solidFill>
              </a:rPr>
              <a:t> of </a:t>
            </a:r>
            <a:r>
              <a:rPr lang="en-US" dirty="0" err="1">
                <a:solidFill>
                  <a:schemeClr val="tx1"/>
                </a:solidFill>
              </a:rPr>
              <a:t>ongewenst</a:t>
            </a:r>
            <a:r>
              <a:rPr lang="en-US" dirty="0">
                <a:solidFill>
                  <a:schemeClr val="tx1"/>
                </a:solidFill>
              </a:rPr>
              <a:t> </a:t>
            </a:r>
            <a:r>
              <a:rPr lang="en-US" dirty="0" err="1">
                <a:solidFill>
                  <a:schemeClr val="tx1"/>
                </a:solidFill>
              </a:rPr>
              <a:t>beelden</a:t>
            </a:r>
            <a:r>
              <a:rPr lang="en-US" dirty="0">
                <a:solidFill>
                  <a:schemeClr val="tx1"/>
                </a:solidFill>
              </a:rPr>
              <a:t> van </a:t>
            </a:r>
            <a:r>
              <a:rPr lang="en-US" dirty="0" err="1">
                <a:solidFill>
                  <a:schemeClr val="tx1"/>
                </a:solidFill>
              </a:rPr>
              <a:t>jezelf</a:t>
            </a:r>
            <a:r>
              <a:rPr lang="en-US" dirty="0">
                <a:solidFill>
                  <a:schemeClr val="tx1"/>
                </a:solidFill>
              </a:rPr>
              <a:t> </a:t>
            </a:r>
            <a:r>
              <a:rPr lang="en-US" dirty="0" err="1">
                <a:solidFill>
                  <a:schemeClr val="tx1"/>
                </a:solidFill>
              </a:rPr>
              <a:t>sturen</a:t>
            </a:r>
            <a:r>
              <a:rPr lang="en-US" dirty="0">
                <a:solidFill>
                  <a:schemeClr val="tx1"/>
                </a:solidFill>
              </a:rPr>
              <a:t>.</a:t>
            </a:r>
          </a:p>
        </p:txBody>
      </p:sp>
      <p:grpSp>
        <p:nvGrpSpPr>
          <p:cNvPr id="44" name="Group 19">
            <a:extLst>
              <a:ext uri="{FF2B5EF4-FFF2-40B4-BE49-F238E27FC236}">
                <a16:creationId xmlns:a16="http://schemas.microsoft.com/office/drawing/2014/main" id="{7381F52A-25D7-415C-8E15-66BFB3F7B38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21" name="Oval 20">
              <a:extLst>
                <a:ext uri="{FF2B5EF4-FFF2-40B4-BE49-F238E27FC236}">
                  <a16:creationId xmlns:a16="http://schemas.microsoft.com/office/drawing/2014/main" id="{F31CC467-05B2-44CA-A28C-2018F5094C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22" name="Oval 21">
              <a:extLst>
                <a:ext uri="{FF2B5EF4-FFF2-40B4-BE49-F238E27FC236}">
                  <a16:creationId xmlns:a16="http://schemas.microsoft.com/office/drawing/2014/main" id="{DF3A2CCB-9C68-497B-AFC1-78E9931528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sp>
      </p:grpSp>
    </p:spTree>
    <p:extLst>
      <p:ext uri="{BB962C8B-B14F-4D97-AF65-F5344CB8AC3E}">
        <p14:creationId xmlns:p14="http://schemas.microsoft.com/office/powerpoint/2010/main" val="4222242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A3D0CE2-91FF-49B3-A5D8-181E900D75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a16="http://schemas.microsoft.com/office/drawing/2014/main" id="{58AEBD96-C315-4F53-9D9E-0E20E993E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78916AAA-66F6-4DFA-88ED-7E27CF6B8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4" name="Group 13">
            <a:extLst>
              <a:ext uri="{FF2B5EF4-FFF2-40B4-BE49-F238E27FC236}">
                <a16:creationId xmlns:a16="http://schemas.microsoft.com/office/drawing/2014/main" id="{A137D43F-BAD6-47F1-AA65-AEEA38A2FF3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9215" y="4068923"/>
            <a:ext cx="1080904" cy="1080902"/>
            <a:chOff x="9685338" y="4460675"/>
            <a:chExt cx="1080904" cy="1080902"/>
          </a:xfrm>
        </p:grpSpPr>
        <p:sp>
          <p:nvSpPr>
            <p:cNvPr id="15" name="Oval 14">
              <a:extLst>
                <a:ext uri="{FF2B5EF4-FFF2-40B4-BE49-F238E27FC236}">
                  <a16:creationId xmlns:a16="http://schemas.microsoft.com/office/drawing/2014/main" id="{D512C9B2-6B22-4211-A940-FCD7C2CD0B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6" name="Oval 15">
              <a:extLst>
                <a:ext uri="{FF2B5EF4-FFF2-40B4-BE49-F238E27FC236}">
                  <a16:creationId xmlns:a16="http://schemas.microsoft.com/office/drawing/2014/main" id="{85F7DB84-CDE7-46F8-90DD-9D048A7D52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sp>
      </p:grpSp>
      <p:sp useBgFill="1">
        <p:nvSpPr>
          <p:cNvPr id="18" name="Rectangle 17">
            <a:extLst>
              <a:ext uri="{FF2B5EF4-FFF2-40B4-BE49-F238E27FC236}">
                <a16:creationId xmlns:a16="http://schemas.microsoft.com/office/drawing/2014/main" id="{C3D25154-9EF7-4C33-9AAC-7B3BE089FE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el 1">
            <a:extLst>
              <a:ext uri="{FF2B5EF4-FFF2-40B4-BE49-F238E27FC236}">
                <a16:creationId xmlns:a16="http://schemas.microsoft.com/office/drawing/2014/main" id="{2A7C7F4A-6BAE-7368-F9F5-8A77E9188115}"/>
              </a:ext>
            </a:extLst>
          </p:cNvPr>
          <p:cNvSpPr>
            <a:spLocks noGrp="1"/>
          </p:cNvSpPr>
          <p:nvPr>
            <p:ph type="title"/>
          </p:nvPr>
        </p:nvSpPr>
        <p:spPr>
          <a:xfrm>
            <a:off x="1051560" y="643468"/>
            <a:ext cx="9966960" cy="3592432"/>
          </a:xfrm>
        </p:spPr>
        <p:txBody>
          <a:bodyPr vert="horz" lIns="91440" tIns="45720" rIns="91440" bIns="45720" rtlCol="0" anchor="ctr">
            <a:normAutofit/>
          </a:bodyPr>
          <a:lstStyle/>
          <a:p>
            <a:r>
              <a:rPr lang="en-US" sz="8900" dirty="0" err="1">
                <a:blipFill dpi="0" rotWithShape="1">
                  <a:blip r:embed="rId4"/>
                  <a:srcRect/>
                  <a:tile tx="6350" ty="-127000" sx="65000" sy="64000" flip="none" algn="tl"/>
                </a:blipFill>
              </a:rPr>
              <a:t>Hoeveel</a:t>
            </a:r>
            <a:r>
              <a:rPr lang="en-US" sz="8900" dirty="0">
                <a:blipFill dpi="0" rotWithShape="1">
                  <a:blip r:embed="rId4"/>
                  <a:srcRect/>
                  <a:tile tx="6350" ty="-127000" sx="65000" sy="64000" flip="none" algn="tl"/>
                </a:blipFill>
              </a:rPr>
              <a:t> </a:t>
            </a:r>
            <a:r>
              <a:rPr lang="en-US" sz="8900" dirty="0" err="1">
                <a:blipFill dpi="0" rotWithShape="1">
                  <a:blip r:embed="rId4"/>
                  <a:srcRect/>
                  <a:tile tx="6350" ty="-127000" sx="65000" sy="64000" flip="none" algn="tl"/>
                </a:blipFill>
              </a:rPr>
              <a:t>jongeren</a:t>
            </a:r>
            <a:r>
              <a:rPr lang="en-US" sz="8900" dirty="0">
                <a:blipFill dpi="0" rotWithShape="1">
                  <a:blip r:embed="rId4"/>
                  <a:srcRect/>
                  <a:tile tx="6350" ty="-127000" sx="65000" sy="64000" flip="none" algn="tl"/>
                </a:blipFill>
              </a:rPr>
              <a:t> </a:t>
            </a:r>
            <a:r>
              <a:rPr lang="en-US" sz="8900" dirty="0" err="1">
                <a:blipFill dpi="0" rotWithShape="1">
                  <a:blip r:embed="rId4"/>
                  <a:srcRect/>
                  <a:tile tx="6350" ty="-127000" sx="65000" sy="64000" flip="none" algn="tl"/>
                </a:blipFill>
              </a:rPr>
              <a:t>doen</a:t>
            </a:r>
            <a:r>
              <a:rPr lang="en-US" sz="8900" dirty="0">
                <a:blipFill dpi="0" rotWithShape="1">
                  <a:blip r:embed="rId4"/>
                  <a:srcRect/>
                  <a:tile tx="6350" ty="-127000" sx="65000" sy="64000" flip="none" algn="tl"/>
                </a:blipFill>
              </a:rPr>
              <a:t> </a:t>
            </a:r>
            <a:r>
              <a:rPr lang="en-US" sz="8900" dirty="0" err="1">
                <a:blipFill dpi="0" rotWithShape="1">
                  <a:blip r:embed="rId4"/>
                  <a:srcRect/>
                  <a:tile tx="6350" ty="-127000" sx="65000" sy="64000" flip="none" algn="tl"/>
                </a:blipFill>
              </a:rPr>
              <a:t>aan</a:t>
            </a:r>
            <a:r>
              <a:rPr lang="en-US" sz="8900" dirty="0">
                <a:blipFill dpi="0" rotWithShape="1">
                  <a:blip r:embed="rId4"/>
                  <a:srcRect/>
                  <a:tile tx="6350" ty="-127000" sx="65000" sy="64000" flip="none" algn="tl"/>
                </a:blipFill>
              </a:rPr>
              <a:t> sexting</a:t>
            </a:r>
          </a:p>
        </p:txBody>
      </p:sp>
      <p:sp>
        <p:nvSpPr>
          <p:cNvPr id="20" name="Rectangle 19">
            <a:extLst>
              <a:ext uri="{FF2B5EF4-FFF2-40B4-BE49-F238E27FC236}">
                <a16:creationId xmlns:a16="http://schemas.microsoft.com/office/drawing/2014/main" id="{1604E8C0-C927-4C06-A96A-BF3323BA76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2000"/>
            <a:ext cx="12192000" cy="2295831"/>
          </a:xfrm>
          <a:prstGeom prst="rect">
            <a:avLst/>
          </a:prstGeom>
          <a:blipFill dpi="0" rotWithShape="1">
            <a:blip r:embed="rId2">
              <a:alphaModFix amt="85000"/>
              <a:lum bright="70000" contrast="-70000"/>
              <a:extLs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tekst 2">
            <a:extLst>
              <a:ext uri="{FF2B5EF4-FFF2-40B4-BE49-F238E27FC236}">
                <a16:creationId xmlns:a16="http://schemas.microsoft.com/office/drawing/2014/main" id="{C8ACBDD3-DDF0-0A22-1008-CA8BDE6474C6}"/>
              </a:ext>
            </a:extLst>
          </p:cNvPr>
          <p:cNvSpPr>
            <a:spLocks noGrp="1"/>
          </p:cNvSpPr>
          <p:nvPr>
            <p:ph type="body" idx="1"/>
          </p:nvPr>
        </p:nvSpPr>
        <p:spPr>
          <a:xfrm>
            <a:off x="1069848" y="4913336"/>
            <a:ext cx="7891272" cy="1069848"/>
          </a:xfrm>
        </p:spPr>
        <p:txBody>
          <a:bodyPr vert="horz" lIns="91440" tIns="45720" rIns="91440" bIns="45720" rtlCol="0">
            <a:normAutofit/>
          </a:bodyPr>
          <a:lstStyle/>
          <a:p>
            <a:r>
              <a:rPr lang="en-US" sz="2200" dirty="0" err="1">
                <a:solidFill>
                  <a:srgbClr val="000000"/>
                </a:solidFill>
              </a:rPr>
              <a:t>Cijfers</a:t>
            </a:r>
            <a:r>
              <a:rPr lang="en-US" sz="2200" dirty="0">
                <a:solidFill>
                  <a:srgbClr val="000000"/>
                </a:solidFill>
              </a:rPr>
              <a:t> over </a:t>
            </a:r>
            <a:r>
              <a:rPr lang="en-US" sz="2200" dirty="0" err="1">
                <a:solidFill>
                  <a:srgbClr val="000000"/>
                </a:solidFill>
              </a:rPr>
              <a:t>hoeveel</a:t>
            </a:r>
            <a:r>
              <a:rPr lang="en-US" sz="2200" dirty="0">
                <a:solidFill>
                  <a:srgbClr val="000000"/>
                </a:solidFill>
              </a:rPr>
              <a:t> </a:t>
            </a:r>
            <a:r>
              <a:rPr lang="en-US" sz="2200" dirty="0" err="1">
                <a:solidFill>
                  <a:srgbClr val="000000"/>
                </a:solidFill>
              </a:rPr>
              <a:t>jongeren</a:t>
            </a:r>
            <a:r>
              <a:rPr lang="en-US" sz="2200" dirty="0">
                <a:solidFill>
                  <a:srgbClr val="000000"/>
                </a:solidFill>
              </a:rPr>
              <a:t> </a:t>
            </a:r>
            <a:r>
              <a:rPr lang="en-US" sz="2200" dirty="0" err="1">
                <a:solidFill>
                  <a:srgbClr val="000000"/>
                </a:solidFill>
              </a:rPr>
              <a:t>aan</a:t>
            </a:r>
            <a:r>
              <a:rPr lang="en-US" sz="2200" dirty="0">
                <a:solidFill>
                  <a:srgbClr val="000000"/>
                </a:solidFill>
              </a:rPr>
              <a:t> sexting </a:t>
            </a:r>
            <a:r>
              <a:rPr lang="en-US" sz="2200" dirty="0" err="1">
                <a:solidFill>
                  <a:srgbClr val="000000"/>
                </a:solidFill>
              </a:rPr>
              <a:t>doen</a:t>
            </a:r>
            <a:r>
              <a:rPr lang="en-US" sz="2200" dirty="0">
                <a:solidFill>
                  <a:srgbClr val="000000"/>
                </a:solidFill>
              </a:rPr>
              <a:t>, </a:t>
            </a:r>
            <a:r>
              <a:rPr lang="en-US" sz="2200" dirty="0" err="1">
                <a:solidFill>
                  <a:srgbClr val="000000"/>
                </a:solidFill>
              </a:rPr>
              <a:t>variëren</a:t>
            </a:r>
            <a:r>
              <a:rPr lang="en-US" sz="2200" dirty="0">
                <a:solidFill>
                  <a:srgbClr val="000000"/>
                </a:solidFill>
              </a:rPr>
              <a:t> Meestal </a:t>
            </a:r>
            <a:r>
              <a:rPr lang="en-US" sz="2200" dirty="0" err="1">
                <a:solidFill>
                  <a:srgbClr val="000000"/>
                </a:solidFill>
              </a:rPr>
              <a:t>rond</a:t>
            </a:r>
            <a:r>
              <a:rPr lang="en-US" sz="2200" dirty="0">
                <a:solidFill>
                  <a:srgbClr val="000000"/>
                </a:solidFill>
              </a:rPr>
              <a:t> de 10 </a:t>
            </a:r>
            <a:r>
              <a:rPr lang="en-US" sz="2200" dirty="0" err="1">
                <a:solidFill>
                  <a:srgbClr val="000000"/>
                </a:solidFill>
              </a:rPr>
              <a:t>procent</a:t>
            </a:r>
            <a:r>
              <a:rPr lang="en-US" sz="2200" dirty="0">
                <a:solidFill>
                  <a:srgbClr val="000000"/>
                </a:solidFill>
              </a:rPr>
              <a:t>, </a:t>
            </a:r>
            <a:r>
              <a:rPr lang="en-US" sz="2200" dirty="0" err="1">
                <a:solidFill>
                  <a:srgbClr val="000000"/>
                </a:solidFill>
              </a:rPr>
              <a:t>sommige</a:t>
            </a:r>
            <a:r>
              <a:rPr lang="en-US" sz="2200" dirty="0">
                <a:solidFill>
                  <a:srgbClr val="000000"/>
                </a:solidFill>
              </a:rPr>
              <a:t> studies </a:t>
            </a:r>
            <a:r>
              <a:rPr lang="en-US" sz="2200" dirty="0" err="1">
                <a:solidFill>
                  <a:srgbClr val="000000"/>
                </a:solidFill>
              </a:rPr>
              <a:t>rapporteren</a:t>
            </a:r>
            <a:r>
              <a:rPr lang="en-US" sz="2200" dirty="0">
                <a:solidFill>
                  <a:srgbClr val="000000"/>
                </a:solidFill>
              </a:rPr>
              <a:t> </a:t>
            </a:r>
            <a:r>
              <a:rPr lang="en-US" sz="2200" dirty="0" err="1">
                <a:solidFill>
                  <a:srgbClr val="000000"/>
                </a:solidFill>
              </a:rPr>
              <a:t>ook</a:t>
            </a:r>
            <a:r>
              <a:rPr lang="en-US" sz="2200" dirty="0">
                <a:solidFill>
                  <a:srgbClr val="000000"/>
                </a:solidFill>
              </a:rPr>
              <a:t> </a:t>
            </a:r>
            <a:r>
              <a:rPr lang="en-US" sz="2200" dirty="0" err="1">
                <a:solidFill>
                  <a:srgbClr val="000000"/>
                </a:solidFill>
              </a:rPr>
              <a:t>aanzienlijk</a:t>
            </a:r>
            <a:r>
              <a:rPr lang="en-US" sz="2200" dirty="0">
                <a:solidFill>
                  <a:srgbClr val="000000"/>
                </a:solidFill>
              </a:rPr>
              <a:t> </a:t>
            </a:r>
            <a:r>
              <a:rPr lang="en-US" sz="2200" dirty="0" err="1">
                <a:solidFill>
                  <a:srgbClr val="000000"/>
                </a:solidFill>
              </a:rPr>
              <a:t>hoger</a:t>
            </a:r>
            <a:r>
              <a:rPr lang="en-US" sz="2200" dirty="0">
                <a:solidFill>
                  <a:srgbClr val="000000"/>
                </a:solidFill>
              </a:rPr>
              <a:t>.</a:t>
            </a:r>
          </a:p>
        </p:txBody>
      </p:sp>
      <p:grpSp>
        <p:nvGrpSpPr>
          <p:cNvPr id="22" name="Group 21">
            <a:extLst>
              <a:ext uri="{FF2B5EF4-FFF2-40B4-BE49-F238E27FC236}">
                <a16:creationId xmlns:a16="http://schemas.microsoft.com/office/drawing/2014/main" id="{9DCECFD5-4C30-4892-9FF0-540E17955A5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45590" y="5111496"/>
            <a:ext cx="1080904" cy="1080902"/>
            <a:chOff x="10245590" y="5111496"/>
            <a:chExt cx="1080904" cy="1080902"/>
          </a:xfrm>
        </p:grpSpPr>
        <p:sp>
          <p:nvSpPr>
            <p:cNvPr id="23" name="Oval 22">
              <a:extLst>
                <a:ext uri="{FF2B5EF4-FFF2-40B4-BE49-F238E27FC236}">
                  <a16:creationId xmlns:a16="http://schemas.microsoft.com/office/drawing/2014/main" id="{95C67F70-EAFE-425C-8422-591620A96D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5590" y="5111496"/>
              <a:ext cx="1080904" cy="1080902"/>
            </a:xfrm>
            <a:prstGeom prst="ellipse">
              <a:avLst/>
            </a:prstGeom>
            <a:blipFill dpi="0" rotWithShape="1">
              <a:blip r:embed="rId4">
                <a:duotone>
                  <a:schemeClr val="accent1">
                    <a:shade val="45000"/>
                    <a:satMod val="135000"/>
                  </a:schemeClr>
                  <a:prstClr val="white"/>
                </a:duotone>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4" name="Oval 23">
              <a:extLst>
                <a:ext uri="{FF2B5EF4-FFF2-40B4-BE49-F238E27FC236}">
                  <a16:creationId xmlns:a16="http://schemas.microsoft.com/office/drawing/2014/main" id="{D47FA16B-C217-4D91-84EA-5B0846BDDA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53681" y="5219586"/>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17490041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DFA9246-15A7-57DD-2C76-F777168ACBDA}"/>
              </a:ext>
            </a:extLst>
          </p:cNvPr>
          <p:cNvSpPr>
            <a:spLocks noGrp="1"/>
          </p:cNvSpPr>
          <p:nvPr>
            <p:ph type="title"/>
          </p:nvPr>
        </p:nvSpPr>
        <p:spPr/>
        <p:txBody>
          <a:bodyPr/>
          <a:lstStyle/>
          <a:p>
            <a:r>
              <a:rPr lang="nl-NL" dirty="0"/>
              <a:t>Waarom doen jongeren aan </a:t>
            </a:r>
            <a:r>
              <a:rPr lang="nl-NL" dirty="0" err="1"/>
              <a:t>sexting</a:t>
            </a:r>
            <a:endParaRPr lang="nl-NL" dirty="0"/>
          </a:p>
        </p:txBody>
      </p:sp>
      <p:graphicFrame>
        <p:nvGraphicFramePr>
          <p:cNvPr id="11" name="Tijdelijke aanduiding voor inhoud 3">
            <a:extLst>
              <a:ext uri="{FF2B5EF4-FFF2-40B4-BE49-F238E27FC236}">
                <a16:creationId xmlns:a16="http://schemas.microsoft.com/office/drawing/2014/main" id="{EDD0C768-F4AE-6BAB-1D3E-EE3B7D4D61B6}"/>
              </a:ext>
            </a:extLst>
          </p:cNvPr>
          <p:cNvGraphicFramePr>
            <a:graphicFrameLocks noGrp="1"/>
          </p:cNvGraphicFramePr>
          <p:nvPr>
            <p:ph idx="1"/>
            <p:extLst>
              <p:ext uri="{D42A27DB-BD31-4B8C-83A1-F6EECF244321}">
                <p14:modId xmlns:p14="http://schemas.microsoft.com/office/powerpoint/2010/main" val="869280645"/>
              </p:ext>
            </p:extLst>
          </p:nvPr>
        </p:nvGraphicFramePr>
        <p:xfrm>
          <a:off x="838200" y="685800"/>
          <a:ext cx="6711696" cy="50200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jdelijke aanduiding voor tekst 2">
            <a:extLst>
              <a:ext uri="{FF2B5EF4-FFF2-40B4-BE49-F238E27FC236}">
                <a16:creationId xmlns:a16="http://schemas.microsoft.com/office/drawing/2014/main" id="{914B4FC5-A790-D158-36DD-A19110C2AE10}"/>
              </a:ext>
            </a:extLst>
          </p:cNvPr>
          <p:cNvSpPr>
            <a:spLocks noGrp="1"/>
          </p:cNvSpPr>
          <p:nvPr>
            <p:ph type="body" sz="half" idx="2"/>
          </p:nvPr>
        </p:nvSpPr>
        <p:spPr/>
        <p:txBody>
          <a:bodyPr>
            <a:normAutofit/>
          </a:bodyPr>
          <a:lstStyle/>
          <a:p>
            <a:r>
              <a:rPr lang="nl-NL" sz="2400" dirty="0"/>
              <a:t>Jongeren zien </a:t>
            </a:r>
            <a:r>
              <a:rPr lang="nl-NL" sz="2400" dirty="0" err="1"/>
              <a:t>sexting</a:t>
            </a:r>
            <a:r>
              <a:rPr lang="nl-NL" sz="2400" dirty="0"/>
              <a:t> vooral als een manier van flirten</a:t>
            </a:r>
          </a:p>
        </p:txBody>
      </p:sp>
    </p:spTree>
    <p:extLst>
      <p:ext uri="{BB962C8B-B14F-4D97-AF65-F5344CB8AC3E}">
        <p14:creationId xmlns:p14="http://schemas.microsoft.com/office/powerpoint/2010/main" val="8714052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A3D0CE2-91FF-49B3-A5D8-181E900D75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a:extLst>
              <a:ext uri="{FF2B5EF4-FFF2-40B4-BE49-F238E27FC236}">
                <a16:creationId xmlns:a16="http://schemas.microsoft.com/office/drawing/2014/main" id="{58AEBD96-C315-4F53-9D9E-0E20E993E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id="{78916AAA-66F6-4DFA-88ED-7E27CF6B8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3" name="Group 12">
            <a:extLst>
              <a:ext uri="{FF2B5EF4-FFF2-40B4-BE49-F238E27FC236}">
                <a16:creationId xmlns:a16="http://schemas.microsoft.com/office/drawing/2014/main" id="{A137D43F-BAD6-47F1-AA65-AEEA38A2FF3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9215" y="4068923"/>
            <a:ext cx="1080904" cy="1080902"/>
            <a:chOff x="9685338" y="4460675"/>
            <a:chExt cx="1080904" cy="1080902"/>
          </a:xfrm>
        </p:grpSpPr>
        <p:sp>
          <p:nvSpPr>
            <p:cNvPr id="14" name="Oval 13">
              <a:extLst>
                <a:ext uri="{FF2B5EF4-FFF2-40B4-BE49-F238E27FC236}">
                  <a16:creationId xmlns:a16="http://schemas.microsoft.com/office/drawing/2014/main" id="{D512C9B2-6B22-4211-A940-FCD7C2CD0B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5" name="Oval 14">
              <a:extLst>
                <a:ext uri="{FF2B5EF4-FFF2-40B4-BE49-F238E27FC236}">
                  <a16:creationId xmlns:a16="http://schemas.microsoft.com/office/drawing/2014/main" id="{85F7DB84-CDE7-46F8-90DD-9D048A7D52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sp>
      </p:grpSp>
      <p:sp useBgFill="1">
        <p:nvSpPr>
          <p:cNvPr id="17" name="Rectangle 16">
            <a:extLst>
              <a:ext uri="{FF2B5EF4-FFF2-40B4-BE49-F238E27FC236}">
                <a16:creationId xmlns:a16="http://schemas.microsoft.com/office/drawing/2014/main" id="{68C84B8E-16E8-4E54-B4AC-84CE51595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el 1">
            <a:extLst>
              <a:ext uri="{FF2B5EF4-FFF2-40B4-BE49-F238E27FC236}">
                <a16:creationId xmlns:a16="http://schemas.microsoft.com/office/drawing/2014/main" id="{3473A92A-9FE9-A608-2EF8-A3DEB09DCD7E}"/>
              </a:ext>
            </a:extLst>
          </p:cNvPr>
          <p:cNvSpPr>
            <a:spLocks noGrp="1"/>
          </p:cNvSpPr>
          <p:nvPr>
            <p:ph type="title"/>
          </p:nvPr>
        </p:nvSpPr>
        <p:spPr>
          <a:xfrm>
            <a:off x="1051560" y="1110054"/>
            <a:ext cx="6558608" cy="4580300"/>
          </a:xfrm>
        </p:spPr>
        <p:txBody>
          <a:bodyPr vert="horz" lIns="91440" tIns="45720" rIns="91440" bIns="45720" rtlCol="0" anchor="ctr">
            <a:normAutofit/>
          </a:bodyPr>
          <a:lstStyle/>
          <a:p>
            <a:pPr algn="r">
              <a:lnSpc>
                <a:spcPct val="80000"/>
              </a:lnSpc>
            </a:pPr>
            <a:r>
              <a:rPr lang="en-US" sz="8800">
                <a:blipFill dpi="0" rotWithShape="1">
                  <a:blip r:embed="rId4"/>
                  <a:srcRect/>
                  <a:tile tx="6350" ty="-127000" sx="65000" sy="64000" flip="none" algn="tl"/>
                </a:blipFill>
              </a:rPr>
              <a:t>Welke risico’s kan sexting met zich meebrengen</a:t>
            </a:r>
          </a:p>
        </p:txBody>
      </p:sp>
      <p:sp>
        <p:nvSpPr>
          <p:cNvPr id="19" name="Rectangle 18">
            <a:extLst>
              <a:ext uri="{FF2B5EF4-FFF2-40B4-BE49-F238E27FC236}">
                <a16:creationId xmlns:a16="http://schemas.microsoft.com/office/drawing/2014/main" id="{ECE9EEEA-5DB7-4DC7-AF9F-74D1C19B7E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928117"/>
            <a:ext cx="10351008" cy="80683"/>
          </a:xfrm>
          <a:prstGeom prst="rect">
            <a:avLst/>
          </a:prstGeom>
          <a:blipFill dpi="0" rotWithShape="1">
            <a:blip r:embed="rId2">
              <a:alphaModFix amt="85000"/>
              <a:lum bright="70000" contrast="-70000"/>
              <a:extLs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F199147-B958-49C0-9BE2-65BDD892F2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85470" y="1110053"/>
            <a:ext cx="3386371" cy="4580301"/>
          </a:xfrm>
          <a:prstGeom prst="rect">
            <a:avLst/>
          </a:prstGeom>
          <a:blipFill dpi="0" rotWithShape="1">
            <a:blip r:embed="rId2">
              <a:alphaModFix amt="85000"/>
              <a:lum bright="70000" contrast="-70000"/>
              <a:extLs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EF70505D-EC2C-4D1A-86DE-2583778074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5780565"/>
            <a:ext cx="10351008" cy="80683"/>
          </a:xfrm>
          <a:prstGeom prst="rect">
            <a:avLst/>
          </a:prstGeom>
          <a:blipFill dpi="0" rotWithShape="1">
            <a:blip r:embed="rId2">
              <a:alphaModFix amt="85000"/>
              <a:lum bright="70000" contrast="-70000"/>
              <a:extLs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a:extLst>
              <a:ext uri="{FF2B5EF4-FFF2-40B4-BE49-F238E27FC236}">
                <a16:creationId xmlns:a16="http://schemas.microsoft.com/office/drawing/2014/main" id="{2DF20BDF-18D7-4E94-9BA1-9CEB40470CB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6920" y="5257800"/>
            <a:ext cx="1080904" cy="1080902"/>
            <a:chOff x="9646920" y="5257800"/>
            <a:chExt cx="1080904" cy="1080902"/>
          </a:xfrm>
        </p:grpSpPr>
        <p:sp>
          <p:nvSpPr>
            <p:cNvPr id="26" name="Oval 25">
              <a:extLst>
                <a:ext uri="{FF2B5EF4-FFF2-40B4-BE49-F238E27FC236}">
                  <a16:creationId xmlns:a16="http://schemas.microsoft.com/office/drawing/2014/main" id="{98F42242-4089-4E5D-95C3-C113C73DA9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46920" y="5257800"/>
              <a:ext cx="1080904" cy="1080902"/>
            </a:xfrm>
            <a:prstGeom prst="ellipse">
              <a:avLst/>
            </a:prstGeom>
            <a:blipFill dpi="0" rotWithShape="1">
              <a:blip r:embed="rId4">
                <a:duotone>
                  <a:schemeClr val="accent1">
                    <a:shade val="45000"/>
                    <a:satMod val="135000"/>
                  </a:schemeClr>
                  <a:prstClr val="white"/>
                </a:duotone>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7" name="Oval 26">
              <a:extLst>
                <a:ext uri="{FF2B5EF4-FFF2-40B4-BE49-F238E27FC236}">
                  <a16:creationId xmlns:a16="http://schemas.microsoft.com/office/drawing/2014/main" id="{796F87F1-ABB5-42FB-86BD-EED111CD33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55011" y="5365890"/>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3648959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7AD64C5-94F3-FDB5-F3C8-D81904CEF770}"/>
              </a:ext>
            </a:extLst>
          </p:cNvPr>
          <p:cNvSpPr>
            <a:spLocks noGrp="1"/>
          </p:cNvSpPr>
          <p:nvPr>
            <p:ph type="title"/>
          </p:nvPr>
        </p:nvSpPr>
        <p:spPr/>
        <p:txBody>
          <a:bodyPr/>
          <a:lstStyle/>
          <a:p>
            <a:r>
              <a:rPr lang="nl-NL" dirty="0" err="1"/>
              <a:t>Sexting</a:t>
            </a:r>
            <a:r>
              <a:rPr lang="nl-NL" dirty="0"/>
              <a:t> </a:t>
            </a:r>
            <a:r>
              <a:rPr lang="nl-NL" dirty="0" err="1"/>
              <a:t>gone</a:t>
            </a:r>
            <a:r>
              <a:rPr lang="nl-NL" dirty="0"/>
              <a:t> wrong; de gevolgen</a:t>
            </a:r>
          </a:p>
        </p:txBody>
      </p:sp>
      <p:pic>
        <p:nvPicPr>
          <p:cNvPr id="5" name="Onlinemedia 4" title="'Wie kent deze HOER?' | De waarheid over EXPOSEN op Telegram">
            <a:hlinkClick r:id="" action="ppaction://media"/>
            <a:extLst>
              <a:ext uri="{FF2B5EF4-FFF2-40B4-BE49-F238E27FC236}">
                <a16:creationId xmlns:a16="http://schemas.microsoft.com/office/drawing/2014/main" id="{35294282-C319-9C3D-0536-A89480F4C0AC}"/>
              </a:ext>
            </a:extLst>
          </p:cNvPr>
          <p:cNvPicPr>
            <a:picLocks noGrp="1" noRot="1" noChangeAspect="1"/>
          </p:cNvPicPr>
          <p:nvPr>
            <p:ph idx="1"/>
            <a:videoFile r:link="rId1"/>
          </p:nvPr>
        </p:nvPicPr>
        <p:blipFill>
          <a:blip r:embed="rId3"/>
          <a:stretch>
            <a:fillRect/>
          </a:stretch>
        </p:blipFill>
        <p:spPr>
          <a:xfrm>
            <a:off x="838200" y="1300163"/>
            <a:ext cx="6711950" cy="3792537"/>
          </a:xfrm>
          <a:prstGeom prst="rect">
            <a:avLst/>
          </a:prstGeom>
        </p:spPr>
      </p:pic>
      <p:sp>
        <p:nvSpPr>
          <p:cNvPr id="4" name="Tijdelijke aanduiding voor tekst 3">
            <a:extLst>
              <a:ext uri="{FF2B5EF4-FFF2-40B4-BE49-F238E27FC236}">
                <a16:creationId xmlns:a16="http://schemas.microsoft.com/office/drawing/2014/main" id="{549BFD38-96BE-E7E3-461B-360122992E5C}"/>
              </a:ext>
            </a:extLst>
          </p:cNvPr>
          <p:cNvSpPr>
            <a:spLocks noGrp="1"/>
          </p:cNvSpPr>
          <p:nvPr>
            <p:ph type="body" sz="half" idx="2"/>
          </p:nvPr>
        </p:nvSpPr>
        <p:spPr/>
        <p:txBody>
          <a:bodyPr>
            <a:normAutofit lnSpcReduction="10000"/>
          </a:bodyPr>
          <a:lstStyle/>
          <a:p>
            <a:pPr marL="285750" indent="-285750">
              <a:buFont typeface="Wingdings" panose="05000000000000000000" pitchFamily="2" charset="2"/>
              <a:buChar char="v"/>
            </a:pPr>
            <a:r>
              <a:rPr lang="nl-NL" dirty="0"/>
              <a:t>Jongeren kunnen te maken krijgen met pestgedrag of reputatieschade</a:t>
            </a:r>
          </a:p>
          <a:p>
            <a:pPr marL="285750" indent="-285750">
              <a:buFont typeface="Wingdings" panose="05000000000000000000" pitchFamily="2" charset="2"/>
              <a:buChar char="v"/>
            </a:pPr>
            <a:r>
              <a:rPr lang="nl-NL" dirty="0"/>
              <a:t>Makers van de beelden kunnen achteraf spijt krijgen of het gevoel hebben dat ze dingen moeten doen die ze niet willen doen</a:t>
            </a:r>
          </a:p>
          <a:p>
            <a:pPr marL="285750" indent="-285750">
              <a:buFont typeface="Wingdings" panose="05000000000000000000" pitchFamily="2" charset="2"/>
              <a:buChar char="v"/>
            </a:pPr>
            <a:r>
              <a:rPr lang="nl-NL" dirty="0"/>
              <a:t>Slachtoffers kunnen het idee krijgen dat ze zich in een uitzichtloze situatie bevinden en zich slecht in hun vel voelen. Het kan bij sommige zelf extreem leiden tot depressie en zelfmoordgedachten</a:t>
            </a:r>
          </a:p>
        </p:txBody>
      </p:sp>
    </p:spTree>
    <p:extLst>
      <p:ext uri="{BB962C8B-B14F-4D97-AF65-F5344CB8AC3E}">
        <p14:creationId xmlns:p14="http://schemas.microsoft.com/office/powerpoint/2010/main" val="188491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5" name="Rectangle 29">
            <a:extLst>
              <a:ext uri="{FF2B5EF4-FFF2-40B4-BE49-F238E27FC236}">
                <a16:creationId xmlns:a16="http://schemas.microsoft.com/office/drawing/2014/main" id="{5118BA95-03E7-41B7-B442-0AF8C0A7FF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3048"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46" name="Group 31">
            <a:extLst>
              <a:ext uri="{FF2B5EF4-FFF2-40B4-BE49-F238E27FC236}">
                <a16:creationId xmlns:a16="http://schemas.microsoft.com/office/drawing/2014/main" id="{E799C3D5-7D55-4046-808C-F290F456D6E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61035" y="1679569"/>
            <a:ext cx="3498864" cy="3498858"/>
            <a:chOff x="1061035" y="1679569"/>
            <a:chExt cx="3498864" cy="3498858"/>
          </a:xfrm>
        </p:grpSpPr>
        <p:sp>
          <p:nvSpPr>
            <p:cNvPr id="33" name="Oval 32">
              <a:extLst>
                <a:ext uri="{FF2B5EF4-FFF2-40B4-BE49-F238E27FC236}">
                  <a16:creationId xmlns:a16="http://schemas.microsoft.com/office/drawing/2014/main" id="{059D8741-EAD6-41B1-A882-70D70FC358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61035" y="1679569"/>
              <a:ext cx="3498864" cy="3498858"/>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47" name="Oval 33">
              <a:extLst>
                <a:ext uri="{FF2B5EF4-FFF2-40B4-BE49-F238E27FC236}">
                  <a16:creationId xmlns:a16="http://schemas.microsoft.com/office/drawing/2014/main" id="{45444F36-3103-4D11-A25F-C054D4606D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46134" y="1864667"/>
              <a:ext cx="3128666" cy="312866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el 1">
            <a:extLst>
              <a:ext uri="{FF2B5EF4-FFF2-40B4-BE49-F238E27FC236}">
                <a16:creationId xmlns:a16="http://schemas.microsoft.com/office/drawing/2014/main" id="{C5781962-30A1-D2BC-1E51-96FF30DCF158}"/>
              </a:ext>
            </a:extLst>
          </p:cNvPr>
          <p:cNvSpPr>
            <a:spLocks noGrp="1"/>
          </p:cNvSpPr>
          <p:nvPr>
            <p:ph type="title"/>
          </p:nvPr>
        </p:nvSpPr>
        <p:spPr>
          <a:xfrm>
            <a:off x="1490145" y="2376862"/>
            <a:ext cx="2640646" cy="2104273"/>
          </a:xfrm>
          <a:noFill/>
        </p:spPr>
        <p:txBody>
          <a:bodyPr>
            <a:normAutofit/>
          </a:bodyPr>
          <a:lstStyle/>
          <a:p>
            <a:pPr algn="ctr"/>
            <a:r>
              <a:rPr lang="nl-NL" sz="3000">
                <a:solidFill>
                  <a:srgbClr val="FFFFFF"/>
                </a:solidFill>
              </a:rPr>
              <a:t>Hoe kan </a:t>
            </a:r>
            <a:r>
              <a:rPr lang="nl-NL" sz="3000" b="1">
                <a:solidFill>
                  <a:srgbClr val="FFFFFF"/>
                </a:solidFill>
              </a:rPr>
              <a:t>jij </a:t>
            </a:r>
            <a:r>
              <a:rPr lang="nl-NL" sz="3000">
                <a:solidFill>
                  <a:srgbClr val="FFFFFF"/>
                </a:solidFill>
              </a:rPr>
              <a:t>het beste omgaan met sexting</a:t>
            </a:r>
          </a:p>
        </p:txBody>
      </p:sp>
      <p:sp>
        <p:nvSpPr>
          <p:cNvPr id="48" name="Rectangle 35">
            <a:extLst>
              <a:ext uri="{FF2B5EF4-FFF2-40B4-BE49-F238E27FC236}">
                <a16:creationId xmlns:a16="http://schemas.microsoft.com/office/drawing/2014/main" id="{AD9B3EAD-A2B3-42C4-927C-3455E3E69E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02277" y="3388659"/>
            <a:ext cx="3657600" cy="80683"/>
          </a:xfrm>
          <a:prstGeom prst="rect">
            <a:avLst/>
          </a:prstGeom>
          <a:blipFill dpi="0" rotWithShape="1">
            <a:blip r:embed="rId4">
              <a:alphaModFix amt="8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ijdelijke aanduiding voor inhoud 2">
            <a:extLst>
              <a:ext uri="{FF2B5EF4-FFF2-40B4-BE49-F238E27FC236}">
                <a16:creationId xmlns:a16="http://schemas.microsoft.com/office/drawing/2014/main" id="{1227B5BA-1AC7-9C11-4EC5-B7C5A2DEF773}"/>
              </a:ext>
            </a:extLst>
          </p:cNvPr>
          <p:cNvSpPr>
            <a:spLocks noGrp="1"/>
          </p:cNvSpPr>
          <p:nvPr>
            <p:ph idx="1"/>
          </p:nvPr>
        </p:nvSpPr>
        <p:spPr>
          <a:xfrm>
            <a:off x="6081089" y="725394"/>
            <a:ext cx="5142658" cy="5407212"/>
          </a:xfrm>
        </p:spPr>
        <p:txBody>
          <a:bodyPr anchor="ctr">
            <a:normAutofit/>
          </a:bodyPr>
          <a:lstStyle/>
          <a:p>
            <a:pPr>
              <a:buFont typeface="Wingdings" panose="05000000000000000000" pitchFamily="2" charset="2"/>
              <a:buChar char="ü"/>
            </a:pPr>
            <a:r>
              <a:rPr lang="nl-NL" sz="1900" dirty="0"/>
              <a:t>Praat erover met iemand die je vertrouwt</a:t>
            </a:r>
          </a:p>
          <a:p>
            <a:pPr>
              <a:buFont typeface="Wingdings" panose="05000000000000000000" pitchFamily="2" charset="2"/>
              <a:buChar char="ü"/>
            </a:pPr>
            <a:r>
              <a:rPr lang="nl-NL" sz="1900" dirty="0"/>
              <a:t>Laat je foto’s of filmpjes verwijderen. Laat de app of website weten dat jouw beelden zonder toestemming zijn gedeeld</a:t>
            </a:r>
          </a:p>
          <a:p>
            <a:pPr>
              <a:buFont typeface="Wingdings" panose="05000000000000000000" pitchFamily="2" charset="2"/>
              <a:buChar char="ü"/>
            </a:pPr>
            <a:r>
              <a:rPr lang="nl-NL" sz="1900" dirty="0"/>
              <a:t>Verzamel bewijs. Maak screenshots van de apps of website waar je beelden staan</a:t>
            </a:r>
          </a:p>
          <a:p>
            <a:pPr>
              <a:buFont typeface="Wingdings" panose="05000000000000000000" pitchFamily="2" charset="2"/>
              <a:buChar char="ü"/>
            </a:pPr>
            <a:r>
              <a:rPr lang="nl-NL" sz="1900" dirty="0"/>
              <a:t>Krijg je van iemand </a:t>
            </a:r>
            <a:r>
              <a:rPr lang="nl-NL" sz="1900" dirty="0" err="1"/>
              <a:t>sexting</a:t>
            </a:r>
            <a:r>
              <a:rPr lang="nl-NL" sz="1900" dirty="0"/>
              <a:t> beelden, spreekt die persoon hierop aan en verwijder deze beelden op jouw gsm</a:t>
            </a:r>
          </a:p>
          <a:p>
            <a:pPr>
              <a:buFont typeface="Wingdings" panose="05000000000000000000" pitchFamily="2" charset="2"/>
              <a:buChar char="ü"/>
            </a:pPr>
            <a:r>
              <a:rPr lang="nl-NL" sz="1900" dirty="0"/>
              <a:t>Geef eventueel aan als het om bekende gaat, dat zijn/haar beelden verspreid worden</a:t>
            </a:r>
          </a:p>
          <a:p>
            <a:pPr>
              <a:buFont typeface="Wingdings" panose="05000000000000000000" pitchFamily="2" charset="2"/>
              <a:buChar char="ü"/>
            </a:pPr>
            <a:r>
              <a:rPr lang="nl-NL" sz="1900" dirty="0"/>
              <a:t>Kan het echt niet, is het strafbaar, of twijfel je. Maak dan een afspraak bij de politie</a:t>
            </a:r>
          </a:p>
          <a:p>
            <a:pPr>
              <a:buFont typeface="Wingdings" panose="05000000000000000000" pitchFamily="2" charset="2"/>
              <a:buChar char="ü"/>
            </a:pPr>
            <a:r>
              <a:rPr lang="nl-NL" sz="1900" dirty="0"/>
              <a:t>Beter voorkomen dan genezen!</a:t>
            </a:r>
          </a:p>
        </p:txBody>
      </p:sp>
    </p:spTree>
    <p:extLst>
      <p:ext uri="{BB962C8B-B14F-4D97-AF65-F5344CB8AC3E}">
        <p14:creationId xmlns:p14="http://schemas.microsoft.com/office/powerpoint/2010/main" val="26496411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6DBFAD4-B5FC-442B-A283-381B01B195F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2" name="Oval 11">
              <a:extLst>
                <a:ext uri="{FF2B5EF4-FFF2-40B4-BE49-F238E27FC236}">
                  <a16:creationId xmlns:a16="http://schemas.microsoft.com/office/drawing/2014/main" id="{9B649DC7-8769-4383-A6F2-8F366BA7A1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3" name="Oval 12">
              <a:extLst>
                <a:ext uri="{FF2B5EF4-FFF2-40B4-BE49-F238E27FC236}">
                  <a16:creationId xmlns:a16="http://schemas.microsoft.com/office/drawing/2014/main" id="{0C67FD53-2686-4E0E-BA49-976F78F9AA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sp>
      </p:grpSp>
      <p:sp>
        <p:nvSpPr>
          <p:cNvPr id="15" name="Rectangle 14">
            <a:extLst>
              <a:ext uri="{FF2B5EF4-FFF2-40B4-BE49-F238E27FC236}">
                <a16:creationId xmlns:a16="http://schemas.microsoft.com/office/drawing/2014/main" id="{CCF043BA-0C52-4068-BCF5-2B2D89BA9D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blipFill dpi="0" rotWithShape="1">
            <a:blip r:embed="rId4">
              <a:alphaModFix amt="60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8413EB35-66F7-0723-38AD-3D610998B511}"/>
              </a:ext>
            </a:extLst>
          </p:cNvPr>
          <p:cNvSpPr>
            <a:spLocks noGrp="1"/>
          </p:cNvSpPr>
          <p:nvPr>
            <p:ph type="title"/>
          </p:nvPr>
        </p:nvSpPr>
        <p:spPr>
          <a:xfrm>
            <a:off x="7883612" y="484632"/>
            <a:ext cx="3816774" cy="1609344"/>
          </a:xfrm>
          <a:ln>
            <a:noFill/>
          </a:ln>
        </p:spPr>
        <p:txBody>
          <a:bodyPr vert="horz" lIns="91440" tIns="45720" rIns="91440" bIns="45720" rtlCol="0" anchor="ctr">
            <a:normAutofit/>
          </a:bodyPr>
          <a:lstStyle/>
          <a:p>
            <a:r>
              <a:rPr lang="en-US"/>
              <a:t>Weet jij al veel over Sexting?</a:t>
            </a:r>
          </a:p>
        </p:txBody>
      </p:sp>
      <p:pic>
        <p:nvPicPr>
          <p:cNvPr id="6" name="Tijdelijke aanduiding voor afbeelding 5" descr="Afbeelding met tekst&#10;&#10;Automatisch gegenereerde beschrijving">
            <a:extLst>
              <a:ext uri="{FF2B5EF4-FFF2-40B4-BE49-F238E27FC236}">
                <a16:creationId xmlns:a16="http://schemas.microsoft.com/office/drawing/2014/main" id="{C8F7286F-BF15-672C-9590-8611FCA73C88}"/>
              </a:ext>
            </a:extLst>
          </p:cNvPr>
          <p:cNvPicPr>
            <a:picLocks noGrp="1" noChangeAspect="1"/>
          </p:cNvPicPr>
          <p:nvPr>
            <p:ph type="pic" idx="1"/>
          </p:nvPr>
        </p:nvPicPr>
        <p:blipFill rotWithShape="1">
          <a:blip r:embed="rId6"/>
          <a:srcRect l="33489" r="33489"/>
          <a:stretch/>
        </p:blipFill>
        <p:spPr>
          <a:xfrm>
            <a:off x="3343" y="10"/>
            <a:ext cx="7548923" cy="6857990"/>
          </a:xfrm>
          <a:prstGeom prst="rect">
            <a:avLst/>
          </a:prstGeom>
        </p:spPr>
      </p:pic>
      <p:sp>
        <p:nvSpPr>
          <p:cNvPr id="4" name="Tijdelijke aanduiding voor tekst 3">
            <a:extLst>
              <a:ext uri="{FF2B5EF4-FFF2-40B4-BE49-F238E27FC236}">
                <a16:creationId xmlns:a16="http://schemas.microsoft.com/office/drawing/2014/main" id="{8F1AF76B-FE85-5D1A-1897-FD2AE844B831}"/>
              </a:ext>
            </a:extLst>
          </p:cNvPr>
          <p:cNvSpPr>
            <a:spLocks noGrp="1"/>
          </p:cNvSpPr>
          <p:nvPr>
            <p:ph type="body" sz="half" idx="2"/>
          </p:nvPr>
        </p:nvSpPr>
        <p:spPr>
          <a:xfrm>
            <a:off x="7883611" y="2121408"/>
            <a:ext cx="3816774" cy="4050792"/>
          </a:xfrm>
        </p:spPr>
        <p:txBody>
          <a:bodyPr vert="horz" lIns="91440" tIns="45720" rIns="91440" bIns="45720" rtlCol="0">
            <a:normAutofit/>
          </a:bodyPr>
          <a:lstStyle/>
          <a:p>
            <a:pPr indent="-182880">
              <a:lnSpc>
                <a:spcPct val="90000"/>
              </a:lnSpc>
              <a:buFont typeface="Wingdings" pitchFamily="2" charset="2"/>
              <a:buChar char="§"/>
            </a:pPr>
            <a:r>
              <a:rPr lang="en-US" sz="1600" dirty="0">
                <a:solidFill>
                  <a:schemeClr val="tx1"/>
                </a:solidFill>
              </a:rPr>
              <a:t>Wat is </a:t>
            </a:r>
            <a:r>
              <a:rPr lang="en-US" sz="1600" dirty="0" err="1">
                <a:solidFill>
                  <a:schemeClr val="tx1"/>
                </a:solidFill>
              </a:rPr>
              <a:t>nou</a:t>
            </a:r>
            <a:r>
              <a:rPr lang="en-US" sz="1600" dirty="0">
                <a:solidFill>
                  <a:schemeClr val="tx1"/>
                </a:solidFill>
              </a:rPr>
              <a:t> </a:t>
            </a:r>
            <a:r>
              <a:rPr lang="en-US" sz="1600" dirty="0" err="1">
                <a:solidFill>
                  <a:schemeClr val="tx1"/>
                </a:solidFill>
              </a:rPr>
              <a:t>precies</a:t>
            </a:r>
            <a:r>
              <a:rPr lang="en-US" sz="1600" dirty="0">
                <a:solidFill>
                  <a:schemeClr val="tx1"/>
                </a:solidFill>
              </a:rPr>
              <a:t> Sexting?</a:t>
            </a:r>
          </a:p>
          <a:p>
            <a:pPr indent="-182880">
              <a:lnSpc>
                <a:spcPct val="90000"/>
              </a:lnSpc>
              <a:buFont typeface="Wingdings" pitchFamily="2" charset="2"/>
              <a:buChar char="§"/>
            </a:pPr>
            <a:r>
              <a:rPr lang="en-US" sz="1600" dirty="0" err="1">
                <a:solidFill>
                  <a:schemeClr val="tx1"/>
                </a:solidFill>
              </a:rPr>
              <a:t>Waar</a:t>
            </a:r>
            <a:r>
              <a:rPr lang="en-US" sz="1600" dirty="0">
                <a:solidFill>
                  <a:schemeClr val="tx1"/>
                </a:solidFill>
              </a:rPr>
              <a:t> </a:t>
            </a:r>
            <a:r>
              <a:rPr lang="en-US" sz="1600" dirty="0" err="1">
                <a:solidFill>
                  <a:schemeClr val="tx1"/>
                </a:solidFill>
              </a:rPr>
              <a:t>komen</a:t>
            </a:r>
            <a:r>
              <a:rPr lang="en-US" sz="1600" dirty="0">
                <a:solidFill>
                  <a:schemeClr val="tx1"/>
                </a:solidFill>
              </a:rPr>
              <a:t> we Sexting </a:t>
            </a:r>
            <a:r>
              <a:rPr lang="en-US" sz="1600" dirty="0" err="1">
                <a:solidFill>
                  <a:schemeClr val="tx1"/>
                </a:solidFill>
              </a:rPr>
              <a:t>tegen</a:t>
            </a:r>
            <a:r>
              <a:rPr lang="en-US" sz="1600" dirty="0">
                <a:solidFill>
                  <a:schemeClr val="tx1"/>
                </a:solidFill>
              </a:rPr>
              <a:t>?</a:t>
            </a:r>
          </a:p>
          <a:p>
            <a:pPr indent="-182880">
              <a:lnSpc>
                <a:spcPct val="90000"/>
              </a:lnSpc>
              <a:buFont typeface="Wingdings" pitchFamily="2" charset="2"/>
              <a:buChar char="§"/>
            </a:pPr>
            <a:r>
              <a:rPr lang="en-US" sz="1600" dirty="0">
                <a:solidFill>
                  <a:schemeClr val="tx1"/>
                </a:solidFill>
              </a:rPr>
              <a:t>Wat </a:t>
            </a:r>
            <a:r>
              <a:rPr lang="en-US" sz="1600" dirty="0" err="1">
                <a:solidFill>
                  <a:schemeClr val="tx1"/>
                </a:solidFill>
              </a:rPr>
              <a:t>zijn</a:t>
            </a:r>
            <a:r>
              <a:rPr lang="en-US" sz="1600" dirty="0">
                <a:solidFill>
                  <a:schemeClr val="tx1"/>
                </a:solidFill>
              </a:rPr>
              <a:t> de </a:t>
            </a:r>
            <a:r>
              <a:rPr lang="en-US" sz="1600" dirty="0" err="1">
                <a:solidFill>
                  <a:schemeClr val="tx1"/>
                </a:solidFill>
              </a:rPr>
              <a:t>gevolgen</a:t>
            </a:r>
            <a:r>
              <a:rPr lang="en-US" sz="1600" dirty="0">
                <a:solidFill>
                  <a:schemeClr val="tx1"/>
                </a:solidFill>
              </a:rPr>
              <a:t>?</a:t>
            </a:r>
          </a:p>
          <a:p>
            <a:pPr indent="-182880">
              <a:lnSpc>
                <a:spcPct val="90000"/>
              </a:lnSpc>
              <a:buFont typeface="Wingdings" pitchFamily="2" charset="2"/>
              <a:buChar char="§"/>
            </a:pPr>
            <a:r>
              <a:rPr lang="en-US" sz="1600" dirty="0">
                <a:solidFill>
                  <a:schemeClr val="tx1"/>
                </a:solidFill>
              </a:rPr>
              <a:t>Wie </a:t>
            </a:r>
            <a:r>
              <a:rPr lang="en-US" sz="1600" dirty="0" err="1">
                <a:solidFill>
                  <a:schemeClr val="tx1"/>
                </a:solidFill>
              </a:rPr>
              <a:t>krijgen</a:t>
            </a:r>
            <a:r>
              <a:rPr lang="en-US" sz="1600" dirty="0">
                <a:solidFill>
                  <a:schemeClr val="tx1"/>
                </a:solidFill>
              </a:rPr>
              <a:t> </a:t>
            </a:r>
            <a:r>
              <a:rPr lang="en-US" sz="1600" dirty="0" err="1">
                <a:solidFill>
                  <a:schemeClr val="tx1"/>
                </a:solidFill>
              </a:rPr>
              <a:t>hier</a:t>
            </a:r>
            <a:r>
              <a:rPr lang="en-US" sz="1600" dirty="0">
                <a:solidFill>
                  <a:schemeClr val="tx1"/>
                </a:solidFill>
              </a:rPr>
              <a:t> het </a:t>
            </a:r>
            <a:r>
              <a:rPr lang="en-US" sz="1600" dirty="0" err="1">
                <a:solidFill>
                  <a:schemeClr val="tx1"/>
                </a:solidFill>
              </a:rPr>
              <a:t>meeste</a:t>
            </a:r>
            <a:r>
              <a:rPr lang="en-US" sz="1600" dirty="0">
                <a:solidFill>
                  <a:schemeClr val="tx1"/>
                </a:solidFill>
              </a:rPr>
              <a:t> mee </a:t>
            </a:r>
            <a:r>
              <a:rPr lang="en-US" sz="1600" dirty="0" err="1">
                <a:solidFill>
                  <a:schemeClr val="tx1"/>
                </a:solidFill>
              </a:rPr>
              <a:t>te</a:t>
            </a:r>
            <a:r>
              <a:rPr lang="en-US" sz="1600">
                <a:solidFill>
                  <a:schemeClr val="tx1"/>
                </a:solidFill>
              </a:rPr>
              <a:t>    maken</a:t>
            </a:r>
            <a:r>
              <a:rPr lang="en-US" sz="1600" dirty="0">
                <a:solidFill>
                  <a:schemeClr val="tx1"/>
                </a:solidFill>
              </a:rPr>
              <a:t>?</a:t>
            </a:r>
          </a:p>
          <a:p>
            <a:pPr indent="-182880">
              <a:lnSpc>
                <a:spcPct val="90000"/>
              </a:lnSpc>
              <a:buFont typeface="Wingdings" pitchFamily="2" charset="2"/>
              <a:buChar char="§"/>
            </a:pPr>
            <a:r>
              <a:rPr lang="en-US" sz="1600" dirty="0" err="1">
                <a:solidFill>
                  <a:schemeClr val="tx1"/>
                </a:solidFill>
              </a:rPr>
              <a:t>Mij</a:t>
            </a:r>
            <a:r>
              <a:rPr lang="en-US" sz="1600" dirty="0">
                <a:solidFill>
                  <a:schemeClr val="tx1"/>
                </a:solidFill>
              </a:rPr>
              <a:t> </a:t>
            </a:r>
            <a:r>
              <a:rPr lang="en-US" sz="1600" dirty="0" err="1">
                <a:solidFill>
                  <a:schemeClr val="tx1"/>
                </a:solidFill>
              </a:rPr>
              <a:t>gebeurt</a:t>
            </a:r>
            <a:r>
              <a:rPr lang="en-US" sz="1600" dirty="0">
                <a:solidFill>
                  <a:schemeClr val="tx1"/>
                </a:solidFill>
              </a:rPr>
              <a:t> </a:t>
            </a:r>
            <a:r>
              <a:rPr lang="en-US" sz="1600" dirty="0" err="1">
                <a:solidFill>
                  <a:schemeClr val="tx1"/>
                </a:solidFill>
              </a:rPr>
              <a:t>dit</a:t>
            </a:r>
            <a:r>
              <a:rPr lang="en-US" sz="1600" dirty="0">
                <a:solidFill>
                  <a:schemeClr val="tx1"/>
                </a:solidFill>
              </a:rPr>
              <a:t> </a:t>
            </a:r>
            <a:r>
              <a:rPr lang="en-US" sz="1600" dirty="0" err="1">
                <a:solidFill>
                  <a:schemeClr val="tx1"/>
                </a:solidFill>
              </a:rPr>
              <a:t>echt</a:t>
            </a:r>
            <a:r>
              <a:rPr lang="en-US" sz="1600" dirty="0">
                <a:solidFill>
                  <a:schemeClr val="tx1"/>
                </a:solidFill>
              </a:rPr>
              <a:t> </a:t>
            </a:r>
            <a:r>
              <a:rPr lang="en-US" sz="1600" dirty="0" err="1">
                <a:solidFill>
                  <a:schemeClr val="tx1"/>
                </a:solidFill>
              </a:rPr>
              <a:t>niet</a:t>
            </a:r>
            <a:r>
              <a:rPr lang="en-US" sz="1600" dirty="0">
                <a:solidFill>
                  <a:schemeClr val="tx1"/>
                </a:solidFill>
              </a:rPr>
              <a:t>, </a:t>
            </a:r>
            <a:r>
              <a:rPr lang="en-US" sz="1600" dirty="0" err="1">
                <a:solidFill>
                  <a:schemeClr val="tx1"/>
                </a:solidFill>
              </a:rPr>
              <a:t>toch</a:t>
            </a:r>
            <a:r>
              <a:rPr lang="en-US" sz="1600" dirty="0">
                <a:solidFill>
                  <a:schemeClr val="tx1"/>
                </a:solidFill>
              </a:rPr>
              <a:t>?</a:t>
            </a:r>
          </a:p>
        </p:txBody>
      </p:sp>
      <p:grpSp>
        <p:nvGrpSpPr>
          <p:cNvPr id="27" name="Group 16">
            <a:extLst>
              <a:ext uri="{FF2B5EF4-FFF2-40B4-BE49-F238E27FC236}">
                <a16:creationId xmlns:a16="http://schemas.microsoft.com/office/drawing/2014/main" id="{789ACCC8-A635-400E-B9C0-AD9CA57109C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28" name="Oval 17">
              <a:extLst>
                <a:ext uri="{FF2B5EF4-FFF2-40B4-BE49-F238E27FC236}">
                  <a16:creationId xmlns:a16="http://schemas.microsoft.com/office/drawing/2014/main" id="{CBC21CEB-233C-4B50-8CCA-829AD0428F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2">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9" name="Oval 18">
              <a:extLst>
                <a:ext uri="{FF2B5EF4-FFF2-40B4-BE49-F238E27FC236}">
                  <a16:creationId xmlns:a16="http://schemas.microsoft.com/office/drawing/2014/main" id="{F3DF2D74-CD63-49A8-A93B-9DA2F59511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4809113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5" name="Rectangle 55">
            <a:extLst>
              <a:ext uri="{FF2B5EF4-FFF2-40B4-BE49-F238E27FC236}">
                <a16:creationId xmlns:a16="http://schemas.microsoft.com/office/drawing/2014/main" id="{2550AE69-AC86-4188-83E5-A856C4F1DC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6" name="Rectangle 57">
            <a:extLst>
              <a:ext uri="{FF2B5EF4-FFF2-40B4-BE49-F238E27FC236}">
                <a16:creationId xmlns:a16="http://schemas.microsoft.com/office/drawing/2014/main" id="{EC4CA156-2C9D-4F0C-B229-88D8B5E17B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7" name="Rectangle 59">
            <a:extLst>
              <a:ext uri="{FF2B5EF4-FFF2-40B4-BE49-F238E27FC236}">
                <a16:creationId xmlns:a16="http://schemas.microsoft.com/office/drawing/2014/main" id="{D7361ED3-EBE5-4EFC-8DA3-D0CE4BF2F4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88" name="Group 61">
            <a:extLst>
              <a:ext uri="{FF2B5EF4-FFF2-40B4-BE49-F238E27FC236}">
                <a16:creationId xmlns:a16="http://schemas.microsoft.com/office/drawing/2014/main" id="{85105087-7F16-4C94-837C-C4544511666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9215" y="4068923"/>
            <a:ext cx="1080904" cy="1080902"/>
            <a:chOff x="9685338" y="4460675"/>
            <a:chExt cx="1080904" cy="1080902"/>
          </a:xfrm>
        </p:grpSpPr>
        <p:sp>
          <p:nvSpPr>
            <p:cNvPr id="89" name="Oval 62">
              <a:extLst>
                <a:ext uri="{FF2B5EF4-FFF2-40B4-BE49-F238E27FC236}">
                  <a16:creationId xmlns:a16="http://schemas.microsoft.com/office/drawing/2014/main" id="{4F2F3467-E50F-4A91-B27D-E324936A66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90" name="Oval 63">
              <a:extLst>
                <a:ext uri="{FF2B5EF4-FFF2-40B4-BE49-F238E27FC236}">
                  <a16:creationId xmlns:a16="http://schemas.microsoft.com/office/drawing/2014/main" id="{D678BE03-AC84-4940-A7FD-5B143FE2D6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91" name="Rectangle 65">
            <a:extLst>
              <a:ext uri="{FF2B5EF4-FFF2-40B4-BE49-F238E27FC236}">
                <a16:creationId xmlns:a16="http://schemas.microsoft.com/office/drawing/2014/main" id="{5AAA0D94-BFF0-44AF-9E04-13800A6194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7620" y="-1"/>
            <a:ext cx="1220724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2" name="Rectangle 67">
            <a:extLst>
              <a:ext uri="{FF2B5EF4-FFF2-40B4-BE49-F238E27FC236}">
                <a16:creationId xmlns:a16="http://schemas.microsoft.com/office/drawing/2014/main" id="{4E0242FF-80FA-4D90-877A-E17E422406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928117"/>
            <a:ext cx="10351008"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Tijdelijke aanduiding voor inhoud 37" descr="Afbeelding met tekst, handschoenen&#10;&#10;Automatisch gegenereerde beschrijving">
            <a:extLst>
              <a:ext uri="{FF2B5EF4-FFF2-40B4-BE49-F238E27FC236}">
                <a16:creationId xmlns:a16="http://schemas.microsoft.com/office/drawing/2014/main" id="{0B148CB0-DF02-50D0-662F-BF253EEDA914}"/>
              </a:ext>
            </a:extLst>
          </p:cNvPr>
          <p:cNvPicPr>
            <a:picLocks noChangeAspect="1"/>
          </p:cNvPicPr>
          <p:nvPr/>
        </p:nvPicPr>
        <p:blipFill rotWithShape="1">
          <a:blip r:embed="rId6"/>
          <a:srcRect t="3032" r="2" b="4750"/>
          <a:stretch/>
        </p:blipFill>
        <p:spPr>
          <a:xfrm>
            <a:off x="918124" y="1111504"/>
            <a:ext cx="3723212" cy="4578096"/>
          </a:xfrm>
          <a:prstGeom prst="rect">
            <a:avLst/>
          </a:prstGeom>
        </p:spPr>
      </p:pic>
      <p:sp>
        <p:nvSpPr>
          <p:cNvPr id="93" name="Rectangle 69">
            <a:extLst>
              <a:ext uri="{FF2B5EF4-FFF2-40B4-BE49-F238E27FC236}">
                <a16:creationId xmlns:a16="http://schemas.microsoft.com/office/drawing/2014/main" id="{1B92E287-CC3E-48F7-B435-D232FB9006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1336" y="1110053"/>
            <a:ext cx="6630506" cy="4580301"/>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itel 17">
            <a:extLst>
              <a:ext uri="{FF2B5EF4-FFF2-40B4-BE49-F238E27FC236}">
                <a16:creationId xmlns:a16="http://schemas.microsoft.com/office/drawing/2014/main" id="{107930E2-C0B8-2B5C-5D93-D669D2F00543}"/>
              </a:ext>
            </a:extLst>
          </p:cNvPr>
          <p:cNvSpPr>
            <a:spLocks noGrp="1"/>
          </p:cNvSpPr>
          <p:nvPr>
            <p:ph type="title"/>
          </p:nvPr>
        </p:nvSpPr>
        <p:spPr>
          <a:xfrm>
            <a:off x="4961376" y="1432223"/>
            <a:ext cx="6057144" cy="3357976"/>
          </a:xfrm>
        </p:spPr>
        <p:txBody>
          <a:bodyPr vert="horz" lIns="91440" tIns="45720" rIns="91440" bIns="45720" rtlCol="0" anchor="ctr">
            <a:normAutofit/>
          </a:bodyPr>
          <a:lstStyle/>
          <a:p>
            <a:pPr>
              <a:lnSpc>
                <a:spcPct val="80000"/>
              </a:lnSpc>
            </a:pPr>
            <a:r>
              <a:rPr lang="en-US" sz="8000">
                <a:blipFill dpi="0" rotWithShape="1">
                  <a:blip r:embed="rId4"/>
                  <a:srcRect/>
                  <a:tile tx="6350" ty="-127000" sx="65000" sy="64000" flip="none" algn="tl"/>
                </a:blipFill>
              </a:rPr>
              <a:t>Blijf nadenken voor je wat doet</a:t>
            </a:r>
          </a:p>
        </p:txBody>
      </p:sp>
      <p:sp>
        <p:nvSpPr>
          <p:cNvPr id="94" name="Rectangle 71">
            <a:extLst>
              <a:ext uri="{FF2B5EF4-FFF2-40B4-BE49-F238E27FC236}">
                <a16:creationId xmlns:a16="http://schemas.microsoft.com/office/drawing/2014/main" id="{B354BB7A-6D45-494D-90A8-2F497C01F6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5780565"/>
            <a:ext cx="10351008"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73">
            <a:extLst>
              <a:ext uri="{FF2B5EF4-FFF2-40B4-BE49-F238E27FC236}">
                <a16:creationId xmlns:a16="http://schemas.microsoft.com/office/drawing/2014/main" id="{A12E4495-24BE-4FFE-91E5-5BA7727EF10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6920" y="5257800"/>
            <a:ext cx="1080904" cy="1080902"/>
            <a:chOff x="9685338" y="4460675"/>
            <a:chExt cx="1080904" cy="1080902"/>
          </a:xfrm>
        </p:grpSpPr>
        <p:sp>
          <p:nvSpPr>
            <p:cNvPr id="75" name="Oval 74">
              <a:extLst>
                <a:ext uri="{FF2B5EF4-FFF2-40B4-BE49-F238E27FC236}">
                  <a16:creationId xmlns:a16="http://schemas.microsoft.com/office/drawing/2014/main" id="{C71644A3-12B1-4F51-BB08-FDD391EF57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4">
                <a:duotone>
                  <a:schemeClr val="accent1">
                    <a:shade val="45000"/>
                    <a:satMod val="135000"/>
                  </a:schemeClr>
                  <a:prstClr val="white"/>
                </a:duotone>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76" name="Oval 75">
              <a:extLst>
                <a:ext uri="{FF2B5EF4-FFF2-40B4-BE49-F238E27FC236}">
                  <a16:creationId xmlns:a16="http://schemas.microsoft.com/office/drawing/2014/main" id="{1A6658C1-CF92-4E90-A775-D0D64A3D32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42" name="Content Placeholder 41">
            <a:extLst>
              <a:ext uri="{FF2B5EF4-FFF2-40B4-BE49-F238E27FC236}">
                <a16:creationId xmlns:a16="http://schemas.microsoft.com/office/drawing/2014/main" id="{842B8FFC-7317-898B-D4BC-5C8C954FBD75}"/>
              </a:ext>
            </a:extLst>
          </p:cNvPr>
          <p:cNvSpPr>
            <a:spLocks noGrp="1"/>
          </p:cNvSpPr>
          <p:nvPr>
            <p:ph idx="1"/>
          </p:nvPr>
        </p:nvSpPr>
        <p:spPr>
          <a:xfrm>
            <a:off x="4938490" y="4790198"/>
            <a:ext cx="6080030" cy="687058"/>
          </a:xfrm>
        </p:spPr>
        <p:txBody>
          <a:bodyPr vert="horz" lIns="91440" tIns="45720" rIns="91440" bIns="45720" rtlCol="0">
            <a:normAutofit/>
          </a:bodyPr>
          <a:lstStyle/>
          <a:p>
            <a:pPr marL="0" indent="0">
              <a:buNone/>
            </a:pPr>
            <a:r>
              <a:rPr lang="en-US" dirty="0"/>
              <a:t>Is het </a:t>
            </a:r>
            <a:r>
              <a:rPr lang="en-US" dirty="0" err="1"/>
              <a:t>niet</a:t>
            </a:r>
            <a:r>
              <a:rPr lang="en-US" dirty="0"/>
              <a:t> </a:t>
            </a:r>
            <a:r>
              <a:rPr lang="en-US" dirty="0" err="1"/>
              <a:t>voor</a:t>
            </a:r>
            <a:r>
              <a:rPr lang="en-US" dirty="0"/>
              <a:t> de </a:t>
            </a:r>
            <a:r>
              <a:rPr lang="en-US" dirty="0" err="1"/>
              <a:t>gevolgen</a:t>
            </a:r>
            <a:r>
              <a:rPr lang="en-US" dirty="0"/>
              <a:t> van nu, dan </a:t>
            </a:r>
            <a:r>
              <a:rPr lang="en-US" dirty="0" err="1"/>
              <a:t>misschien</a:t>
            </a:r>
            <a:r>
              <a:rPr lang="en-US" dirty="0"/>
              <a:t> </a:t>
            </a:r>
            <a:r>
              <a:rPr lang="en-US" dirty="0" err="1"/>
              <a:t>wel</a:t>
            </a:r>
            <a:r>
              <a:rPr lang="en-US" dirty="0"/>
              <a:t> de </a:t>
            </a:r>
            <a:r>
              <a:rPr lang="en-US" dirty="0" err="1"/>
              <a:t>gevolgen</a:t>
            </a:r>
            <a:r>
              <a:rPr lang="en-US" dirty="0"/>
              <a:t> </a:t>
            </a:r>
            <a:r>
              <a:rPr lang="en-US" dirty="0" err="1"/>
              <a:t>voor</a:t>
            </a:r>
            <a:r>
              <a:rPr lang="en-US" dirty="0"/>
              <a:t> later!</a:t>
            </a:r>
          </a:p>
        </p:txBody>
      </p:sp>
    </p:spTree>
    <p:extLst>
      <p:ext uri="{BB962C8B-B14F-4D97-AF65-F5344CB8AC3E}">
        <p14:creationId xmlns:p14="http://schemas.microsoft.com/office/powerpoint/2010/main" val="3399237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18"/>
                                        </p:tgtEl>
                                        <p:attrNameLst>
                                          <p:attrName>style.visibility</p:attrName>
                                        </p:attrNameLst>
                                      </p:cBhvr>
                                      <p:to>
                                        <p:strVal val="visible"/>
                                      </p:to>
                                    </p:set>
                                    <p:animEffect transition="in" filter="fade">
                                      <p:cBhvr>
                                        <p:cTn id="7" dur="4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1">
                <a:tint val="75000"/>
                <a:shade val="58000"/>
                <a:satMod val="120000"/>
              </a:schemeClr>
              <a:schemeClr val="bg1">
                <a:tint val="50000"/>
                <a:shade val="96000"/>
              </a:schemeClr>
            </a:duotone>
          </a:blip>
          <a:tile tx="0" ty="0" sx="100000" sy="100000" flip="none" algn="tl"/>
        </a:blipFill>
        <a:effectLst/>
      </p:bgPr>
    </p:bg>
    <p:spTree>
      <p:nvGrpSpPr>
        <p:cNvPr id="1" name=""/>
        <p:cNvGrpSpPr/>
        <p:nvPr/>
      </p:nvGrpSpPr>
      <p:grpSpPr>
        <a:xfrm>
          <a:off x="0" y="0"/>
          <a:ext cx="0" cy="0"/>
          <a:chOff x="0" y="0"/>
          <a:chExt cx="0" cy="0"/>
        </a:xfrm>
      </p:grpSpPr>
      <p:grpSp>
        <p:nvGrpSpPr>
          <p:cNvPr id="45" name="Group 44">
            <a:extLst>
              <a:ext uri="{FF2B5EF4-FFF2-40B4-BE49-F238E27FC236}">
                <a16:creationId xmlns:a16="http://schemas.microsoft.com/office/drawing/2014/main" id="{EC78E3E1-BBBA-4058-AAEB-714F04B025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46" name="Oval 45">
              <a:extLst>
                <a:ext uri="{FF2B5EF4-FFF2-40B4-BE49-F238E27FC236}">
                  <a16:creationId xmlns:a16="http://schemas.microsoft.com/office/drawing/2014/main" id="{86860FA5-CE2B-4019-8FD1-031D7D84EF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47" name="Oval 46">
              <a:extLst>
                <a:ext uri="{FF2B5EF4-FFF2-40B4-BE49-F238E27FC236}">
                  <a16:creationId xmlns:a16="http://schemas.microsoft.com/office/drawing/2014/main" id="{392DF474-2C37-4DC7-B889-E88EAADEA6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useBgFill="1">
        <p:nvSpPr>
          <p:cNvPr id="49" name="Rectangle 48">
            <a:extLst>
              <a:ext uri="{FF2B5EF4-FFF2-40B4-BE49-F238E27FC236}">
                <a16:creationId xmlns:a16="http://schemas.microsoft.com/office/drawing/2014/main" id="{2A0E4E09-FC02-4ADC-951A-3FFA90B6FE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6596A55D-BF04-9802-EDFA-1EC3ED2E5D12}"/>
              </a:ext>
            </a:extLst>
          </p:cNvPr>
          <p:cNvSpPr>
            <a:spLocks noGrp="1"/>
          </p:cNvSpPr>
          <p:nvPr>
            <p:ph type="title"/>
          </p:nvPr>
        </p:nvSpPr>
        <p:spPr>
          <a:xfrm>
            <a:off x="6818861" y="559836"/>
            <a:ext cx="3859700" cy="1168972"/>
          </a:xfrm>
        </p:spPr>
        <p:txBody>
          <a:bodyPr vert="horz" lIns="91440" tIns="45720" rIns="91440" bIns="45720" rtlCol="0" anchor="ctr">
            <a:normAutofit/>
          </a:bodyPr>
          <a:lstStyle/>
          <a:p>
            <a:r>
              <a:rPr lang="en-US" sz="4800" dirty="0">
                <a:solidFill>
                  <a:schemeClr val="tx1"/>
                </a:solidFill>
              </a:rPr>
              <a:t>quiz</a:t>
            </a:r>
          </a:p>
        </p:txBody>
      </p:sp>
      <p:sp>
        <p:nvSpPr>
          <p:cNvPr id="51" name="Freeform: Shape 50">
            <a:extLst>
              <a:ext uri="{FF2B5EF4-FFF2-40B4-BE49-F238E27FC236}">
                <a16:creationId xmlns:a16="http://schemas.microsoft.com/office/drawing/2014/main" id="{E5821A2D-F010-4C2B-8819-23281D9C77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3"/>
            <a:ext cx="6095695" cy="6857997"/>
          </a:xfrm>
          <a:custGeom>
            <a:avLst/>
            <a:gdLst>
              <a:gd name="connsiteX0" fmla="*/ 3435036 w 6095695"/>
              <a:gd name="connsiteY0" fmla="*/ 0 h 6857997"/>
              <a:gd name="connsiteX1" fmla="*/ 4198562 w 6095695"/>
              <a:gd name="connsiteY1" fmla="*/ 0 h 6857997"/>
              <a:gd name="connsiteX2" fmla="*/ 4365987 w 6095695"/>
              <a:gd name="connsiteY2" fmla="*/ 128761 h 6857997"/>
              <a:gd name="connsiteX3" fmla="*/ 6095695 w 6095695"/>
              <a:gd name="connsiteY3" fmla="*/ 3718209 h 6857997"/>
              <a:gd name="connsiteX4" fmla="*/ 4860911 w 6095695"/>
              <a:gd name="connsiteY4" fmla="*/ 6845880 h 6857997"/>
              <a:gd name="connsiteX5" fmla="*/ 4849107 w 6095695"/>
              <a:gd name="connsiteY5" fmla="*/ 6857997 h 6857997"/>
              <a:gd name="connsiteX6" fmla="*/ 4253869 w 6095695"/>
              <a:gd name="connsiteY6" fmla="*/ 6857997 h 6857997"/>
              <a:gd name="connsiteX7" fmla="*/ 4409441 w 6095695"/>
              <a:gd name="connsiteY7" fmla="*/ 6719623 h 6857997"/>
              <a:gd name="connsiteX8" fmla="*/ 5679794 w 6095695"/>
              <a:gd name="connsiteY8" fmla="*/ 3718209 h 6857997"/>
              <a:gd name="connsiteX9" fmla="*/ 3591563 w 6095695"/>
              <a:gd name="connsiteY9" fmla="*/ 88079 h 6857997"/>
              <a:gd name="connsiteX10" fmla="*/ 0 w 6095695"/>
              <a:gd name="connsiteY10" fmla="*/ 0 h 6857997"/>
              <a:gd name="connsiteX11" fmla="*/ 3177466 w 6095695"/>
              <a:gd name="connsiteY11" fmla="*/ 0 h 6857997"/>
              <a:gd name="connsiteX12" fmla="*/ 3353291 w 6095695"/>
              <a:gd name="connsiteY12" fmla="*/ 88129 h 6857997"/>
              <a:gd name="connsiteX13" fmla="*/ 5560965 w 6095695"/>
              <a:gd name="connsiteY13" fmla="*/ 3718209 h 6857997"/>
              <a:gd name="connsiteX14" fmla="*/ 4325417 w 6095695"/>
              <a:gd name="connsiteY14" fmla="*/ 6637392 h 6857997"/>
              <a:gd name="connsiteX15" fmla="*/ 4077394 w 6095695"/>
              <a:gd name="connsiteY15" fmla="*/ 6857997 h 6857997"/>
              <a:gd name="connsiteX16" fmla="*/ 0 w 6095695"/>
              <a:gd name="connsiteY16" fmla="*/ 6857997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095695" h="6857997">
                <a:moveTo>
                  <a:pt x="3435036" y="0"/>
                </a:moveTo>
                <a:lnTo>
                  <a:pt x="4198562" y="0"/>
                </a:lnTo>
                <a:lnTo>
                  <a:pt x="4365987" y="128761"/>
                </a:lnTo>
                <a:cubicBezTo>
                  <a:pt x="5422363" y="981944"/>
                  <a:pt x="6095695" y="2273123"/>
                  <a:pt x="6095695" y="3718209"/>
                </a:cubicBezTo>
                <a:cubicBezTo>
                  <a:pt x="6095695" y="4922447"/>
                  <a:pt x="5628104" y="6019805"/>
                  <a:pt x="4860911" y="6845880"/>
                </a:cubicBezTo>
                <a:lnTo>
                  <a:pt x="4849107" y="6857997"/>
                </a:lnTo>
                <a:lnTo>
                  <a:pt x="4253869" y="6857997"/>
                </a:lnTo>
                <a:lnTo>
                  <a:pt x="4409441" y="6719623"/>
                </a:lnTo>
                <a:cubicBezTo>
                  <a:pt x="5194330" y="5951494"/>
                  <a:pt x="5679794" y="4890334"/>
                  <a:pt x="5679794" y="3718209"/>
                </a:cubicBezTo>
                <a:cubicBezTo>
                  <a:pt x="5679794" y="2179795"/>
                  <a:pt x="4843506" y="832535"/>
                  <a:pt x="3591563" y="88079"/>
                </a:cubicBezTo>
                <a:close/>
                <a:moveTo>
                  <a:pt x="0" y="0"/>
                </a:moveTo>
                <a:lnTo>
                  <a:pt x="3177466" y="0"/>
                </a:lnTo>
                <a:lnTo>
                  <a:pt x="3353291" y="88129"/>
                </a:lnTo>
                <a:cubicBezTo>
                  <a:pt x="4668281" y="787221"/>
                  <a:pt x="5560965" y="2150692"/>
                  <a:pt x="5560965" y="3718209"/>
                </a:cubicBezTo>
                <a:cubicBezTo>
                  <a:pt x="5560965" y="4858221"/>
                  <a:pt x="5088802" y="5890308"/>
                  <a:pt x="4325417" y="6637392"/>
                </a:cubicBezTo>
                <a:lnTo>
                  <a:pt x="4077394" y="6857997"/>
                </a:lnTo>
                <a:lnTo>
                  <a:pt x="0" y="6857997"/>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ijdelijke aanduiding voor tekst 3">
            <a:extLst>
              <a:ext uri="{FF2B5EF4-FFF2-40B4-BE49-F238E27FC236}">
                <a16:creationId xmlns:a16="http://schemas.microsoft.com/office/drawing/2014/main" id="{B1F7E900-03A4-6AC1-82FC-5E12F9FA2074}"/>
              </a:ext>
            </a:extLst>
          </p:cNvPr>
          <p:cNvSpPr>
            <a:spLocks noGrp="1"/>
          </p:cNvSpPr>
          <p:nvPr>
            <p:ph type="body" sz="half" idx="2"/>
          </p:nvPr>
        </p:nvSpPr>
        <p:spPr>
          <a:xfrm>
            <a:off x="6095697" y="2846979"/>
            <a:ext cx="6503437" cy="1254966"/>
          </a:xfrm>
        </p:spPr>
        <p:txBody>
          <a:bodyPr vert="horz" lIns="91440" tIns="45720" rIns="91440" bIns="45720" rtlCol="0">
            <a:normAutofit/>
          </a:bodyPr>
          <a:lstStyle/>
          <a:p>
            <a:pPr indent="-182880">
              <a:lnSpc>
                <a:spcPct val="90000"/>
              </a:lnSpc>
              <a:buFont typeface="Wingdings" pitchFamily="2" charset="2"/>
              <a:buChar char="§"/>
            </a:pPr>
            <a:r>
              <a:rPr lang="en-US" sz="3600" dirty="0">
                <a:solidFill>
                  <a:schemeClr val="tx1"/>
                </a:solidFill>
              </a:rPr>
              <a:t>Wat </a:t>
            </a:r>
            <a:r>
              <a:rPr lang="en-US" sz="3600" dirty="0" err="1">
                <a:solidFill>
                  <a:schemeClr val="tx1"/>
                </a:solidFill>
              </a:rPr>
              <a:t>weet</a:t>
            </a:r>
            <a:r>
              <a:rPr lang="en-US" sz="3600" dirty="0">
                <a:solidFill>
                  <a:schemeClr val="tx1"/>
                </a:solidFill>
              </a:rPr>
              <a:t> </a:t>
            </a:r>
            <a:r>
              <a:rPr lang="en-US" sz="3600" dirty="0" err="1">
                <a:solidFill>
                  <a:schemeClr val="tx1"/>
                </a:solidFill>
              </a:rPr>
              <a:t>jij</a:t>
            </a:r>
            <a:r>
              <a:rPr lang="en-US" sz="3600" dirty="0">
                <a:solidFill>
                  <a:schemeClr val="tx1"/>
                </a:solidFill>
              </a:rPr>
              <a:t> al over sexting?</a:t>
            </a:r>
          </a:p>
          <a:p>
            <a:pPr indent="-182880">
              <a:lnSpc>
                <a:spcPct val="90000"/>
              </a:lnSpc>
              <a:buFont typeface="Wingdings" pitchFamily="2" charset="2"/>
              <a:buChar char="§"/>
            </a:pPr>
            <a:endParaRPr lang="en-US" dirty="0">
              <a:solidFill>
                <a:schemeClr val="tx1"/>
              </a:solidFill>
            </a:endParaRPr>
          </a:p>
        </p:txBody>
      </p:sp>
      <p:grpSp>
        <p:nvGrpSpPr>
          <p:cNvPr id="53" name="Group 52">
            <a:extLst>
              <a:ext uri="{FF2B5EF4-FFF2-40B4-BE49-F238E27FC236}">
                <a16:creationId xmlns:a16="http://schemas.microsoft.com/office/drawing/2014/main" id="{D68B9961-F007-40D1-AF51-61B6DE5106C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54" name="Oval 53">
              <a:extLst>
                <a:ext uri="{FF2B5EF4-FFF2-40B4-BE49-F238E27FC236}">
                  <a16:creationId xmlns:a16="http://schemas.microsoft.com/office/drawing/2014/main" id="{E9FDF494-C7FB-47DF-BD39-1F65FA5508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55" name="Oval 54">
              <a:extLst>
                <a:ext uri="{FF2B5EF4-FFF2-40B4-BE49-F238E27FC236}">
                  <a16:creationId xmlns:a16="http://schemas.microsoft.com/office/drawing/2014/main" id="{3A822E1C-4C1A-4BEE-B19C-0FFB2D57BB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sp>
      </p:grpSp>
      <p:pic>
        <p:nvPicPr>
          <p:cNvPr id="6" name="Onlinemedia 5" title="Voorlichtingsvideo sexting">
            <a:hlinkClick r:id="" action="ppaction://media"/>
            <a:extLst>
              <a:ext uri="{FF2B5EF4-FFF2-40B4-BE49-F238E27FC236}">
                <a16:creationId xmlns:a16="http://schemas.microsoft.com/office/drawing/2014/main" id="{6D09EF7D-4FB5-0CD9-A5B4-FA29648B4E6D}"/>
              </a:ext>
            </a:extLst>
          </p:cNvPr>
          <p:cNvPicPr>
            <a:picLocks noRot="1" noChangeAspect="1"/>
          </p:cNvPicPr>
          <p:nvPr>
            <a:videoFile r:link="rId1"/>
          </p:nvPr>
        </p:nvPicPr>
        <p:blipFill>
          <a:blip r:embed="rId6"/>
          <a:stretch>
            <a:fillRect/>
          </a:stretch>
        </p:blipFill>
        <p:spPr>
          <a:xfrm>
            <a:off x="507850" y="2338226"/>
            <a:ext cx="3557237" cy="2009839"/>
          </a:xfrm>
          <a:prstGeom prst="rect">
            <a:avLst/>
          </a:prstGeom>
        </p:spPr>
      </p:pic>
    </p:spTree>
    <p:extLst>
      <p:ext uri="{BB962C8B-B14F-4D97-AF65-F5344CB8AC3E}">
        <p14:creationId xmlns:p14="http://schemas.microsoft.com/office/powerpoint/2010/main" val="70548071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tint val="75000"/>
                <a:shade val="58000"/>
                <a:satMod val="120000"/>
              </a:schemeClr>
              <a:schemeClr val="bg1">
                <a:tint val="50000"/>
                <a:shade val="96000"/>
              </a:schemeClr>
            </a:duotone>
          </a:blip>
          <a:tile tx="0" ty="0" sx="100000" sy="100000" flip="none" algn="tl"/>
        </a:blip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A0E4E09-FC02-4ADC-951A-3FFA90B6FE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CCC4A70A-AB77-9289-DC89-8F8F4C873A77}"/>
              </a:ext>
            </a:extLst>
          </p:cNvPr>
          <p:cNvSpPr>
            <a:spLocks noGrp="1"/>
          </p:cNvSpPr>
          <p:nvPr>
            <p:ph type="title"/>
          </p:nvPr>
        </p:nvSpPr>
        <p:spPr>
          <a:xfrm>
            <a:off x="6386284" y="484632"/>
            <a:ext cx="4741963" cy="1971964"/>
          </a:xfrm>
        </p:spPr>
        <p:txBody>
          <a:bodyPr>
            <a:normAutofit/>
          </a:bodyPr>
          <a:lstStyle/>
          <a:p>
            <a:r>
              <a:rPr lang="nl-NL" sz="3000">
                <a:solidFill>
                  <a:schemeClr val="tx1"/>
                </a:solidFill>
              </a:rPr>
              <a:t>Sexting is online seksueel getinte tekstberichtjes, foto’s en/of filmpjes uitwisselen, dit gebeurd alleen tussen bekende</a:t>
            </a:r>
          </a:p>
        </p:txBody>
      </p:sp>
      <p:sp>
        <p:nvSpPr>
          <p:cNvPr id="19" name="Freeform: Shape 13">
            <a:extLst>
              <a:ext uri="{FF2B5EF4-FFF2-40B4-BE49-F238E27FC236}">
                <a16:creationId xmlns:a16="http://schemas.microsoft.com/office/drawing/2014/main" id="{E5821A2D-F010-4C2B-8819-23281D9C77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3"/>
            <a:ext cx="6095695" cy="6857997"/>
          </a:xfrm>
          <a:custGeom>
            <a:avLst/>
            <a:gdLst>
              <a:gd name="connsiteX0" fmla="*/ 3435036 w 6095695"/>
              <a:gd name="connsiteY0" fmla="*/ 0 h 6857997"/>
              <a:gd name="connsiteX1" fmla="*/ 4198562 w 6095695"/>
              <a:gd name="connsiteY1" fmla="*/ 0 h 6857997"/>
              <a:gd name="connsiteX2" fmla="*/ 4365987 w 6095695"/>
              <a:gd name="connsiteY2" fmla="*/ 128761 h 6857997"/>
              <a:gd name="connsiteX3" fmla="*/ 6095695 w 6095695"/>
              <a:gd name="connsiteY3" fmla="*/ 3718209 h 6857997"/>
              <a:gd name="connsiteX4" fmla="*/ 4860911 w 6095695"/>
              <a:gd name="connsiteY4" fmla="*/ 6845880 h 6857997"/>
              <a:gd name="connsiteX5" fmla="*/ 4849107 w 6095695"/>
              <a:gd name="connsiteY5" fmla="*/ 6857997 h 6857997"/>
              <a:gd name="connsiteX6" fmla="*/ 4253869 w 6095695"/>
              <a:gd name="connsiteY6" fmla="*/ 6857997 h 6857997"/>
              <a:gd name="connsiteX7" fmla="*/ 4409441 w 6095695"/>
              <a:gd name="connsiteY7" fmla="*/ 6719623 h 6857997"/>
              <a:gd name="connsiteX8" fmla="*/ 5679794 w 6095695"/>
              <a:gd name="connsiteY8" fmla="*/ 3718209 h 6857997"/>
              <a:gd name="connsiteX9" fmla="*/ 3591563 w 6095695"/>
              <a:gd name="connsiteY9" fmla="*/ 88079 h 6857997"/>
              <a:gd name="connsiteX10" fmla="*/ 0 w 6095695"/>
              <a:gd name="connsiteY10" fmla="*/ 0 h 6857997"/>
              <a:gd name="connsiteX11" fmla="*/ 3177466 w 6095695"/>
              <a:gd name="connsiteY11" fmla="*/ 0 h 6857997"/>
              <a:gd name="connsiteX12" fmla="*/ 3353291 w 6095695"/>
              <a:gd name="connsiteY12" fmla="*/ 88129 h 6857997"/>
              <a:gd name="connsiteX13" fmla="*/ 5560965 w 6095695"/>
              <a:gd name="connsiteY13" fmla="*/ 3718209 h 6857997"/>
              <a:gd name="connsiteX14" fmla="*/ 4325417 w 6095695"/>
              <a:gd name="connsiteY14" fmla="*/ 6637392 h 6857997"/>
              <a:gd name="connsiteX15" fmla="*/ 4077394 w 6095695"/>
              <a:gd name="connsiteY15" fmla="*/ 6857997 h 6857997"/>
              <a:gd name="connsiteX16" fmla="*/ 0 w 6095695"/>
              <a:gd name="connsiteY16" fmla="*/ 6857997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095695" h="6857997">
                <a:moveTo>
                  <a:pt x="3435036" y="0"/>
                </a:moveTo>
                <a:lnTo>
                  <a:pt x="4198562" y="0"/>
                </a:lnTo>
                <a:lnTo>
                  <a:pt x="4365987" y="128761"/>
                </a:lnTo>
                <a:cubicBezTo>
                  <a:pt x="5422363" y="981944"/>
                  <a:pt x="6095695" y="2273123"/>
                  <a:pt x="6095695" y="3718209"/>
                </a:cubicBezTo>
                <a:cubicBezTo>
                  <a:pt x="6095695" y="4922447"/>
                  <a:pt x="5628104" y="6019805"/>
                  <a:pt x="4860911" y="6845880"/>
                </a:cubicBezTo>
                <a:lnTo>
                  <a:pt x="4849107" y="6857997"/>
                </a:lnTo>
                <a:lnTo>
                  <a:pt x="4253869" y="6857997"/>
                </a:lnTo>
                <a:lnTo>
                  <a:pt x="4409441" y="6719623"/>
                </a:lnTo>
                <a:cubicBezTo>
                  <a:pt x="5194330" y="5951494"/>
                  <a:pt x="5679794" y="4890334"/>
                  <a:pt x="5679794" y="3718209"/>
                </a:cubicBezTo>
                <a:cubicBezTo>
                  <a:pt x="5679794" y="2179795"/>
                  <a:pt x="4843506" y="832535"/>
                  <a:pt x="3591563" y="88079"/>
                </a:cubicBezTo>
                <a:close/>
                <a:moveTo>
                  <a:pt x="0" y="0"/>
                </a:moveTo>
                <a:lnTo>
                  <a:pt x="3177466" y="0"/>
                </a:lnTo>
                <a:lnTo>
                  <a:pt x="3353291" y="88129"/>
                </a:lnTo>
                <a:cubicBezTo>
                  <a:pt x="4668281" y="787221"/>
                  <a:pt x="5560965" y="2150692"/>
                  <a:pt x="5560965" y="3718209"/>
                </a:cubicBezTo>
                <a:cubicBezTo>
                  <a:pt x="5560965" y="4858221"/>
                  <a:pt x="5088802" y="5890308"/>
                  <a:pt x="4325417" y="6637392"/>
                </a:cubicBezTo>
                <a:lnTo>
                  <a:pt x="4077394" y="6857997"/>
                </a:lnTo>
                <a:lnTo>
                  <a:pt x="0" y="6857997"/>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Tijdelijke aanduiding voor inhoud 4" descr="Afbeelding met tekst, illustratie&#10;&#10;Automatisch gegenereerde beschrijving">
            <a:extLst>
              <a:ext uri="{FF2B5EF4-FFF2-40B4-BE49-F238E27FC236}">
                <a16:creationId xmlns:a16="http://schemas.microsoft.com/office/drawing/2014/main" id="{2AA8B89E-0705-15BD-358C-81A8EBE0D923}"/>
              </a:ext>
            </a:extLst>
          </p:cNvPr>
          <p:cNvPicPr>
            <a:picLocks noChangeAspect="1"/>
          </p:cNvPicPr>
          <p:nvPr/>
        </p:nvPicPr>
        <p:blipFill>
          <a:blip r:embed="rId3"/>
          <a:stretch>
            <a:fillRect/>
          </a:stretch>
        </p:blipFill>
        <p:spPr>
          <a:xfrm>
            <a:off x="823396" y="2534932"/>
            <a:ext cx="3573675" cy="1879061"/>
          </a:xfrm>
          <a:prstGeom prst="rect">
            <a:avLst/>
          </a:prstGeom>
        </p:spPr>
      </p:pic>
      <p:pic>
        <p:nvPicPr>
          <p:cNvPr id="10" name="Tijdelijke aanduiding voor inhoud 9" descr="Contour van verliefd gezicht met effen opvulling">
            <a:extLst>
              <a:ext uri="{FF2B5EF4-FFF2-40B4-BE49-F238E27FC236}">
                <a16:creationId xmlns:a16="http://schemas.microsoft.com/office/drawing/2014/main" id="{CDE765EF-BC85-3807-FD20-BB38A65B2E72}"/>
              </a:ext>
            </a:extLst>
          </p:cNvPr>
          <p:cNvPicPr>
            <a:picLocks noGrp="1" noChangeAspect="1"/>
          </p:cNvPicPr>
          <p:nvPr>
            <p:ph idx="1"/>
          </p:nvPr>
        </p:nvPicPr>
        <p:blipFill>
          <a:blip r:embed="rId4">
            <a:extLst>
              <a:ext uri="{96DAC541-7B7A-43D3-8B79-37D633B846F1}">
                <asvg:svgBlip xmlns:asvg="http://schemas.microsoft.com/office/drawing/2016/SVG/main" r:embed="rId5"/>
              </a:ext>
            </a:extLst>
          </a:blip>
          <a:stretch>
            <a:fillRect/>
          </a:stretch>
        </p:blipFill>
        <p:spPr>
          <a:xfrm>
            <a:off x="8300065" y="4207792"/>
            <a:ext cx="914400" cy="914400"/>
          </a:xfrm>
        </p:spPr>
      </p:pic>
      <p:grpSp>
        <p:nvGrpSpPr>
          <p:cNvPr id="16" name="Group 15">
            <a:extLst>
              <a:ext uri="{FF2B5EF4-FFF2-40B4-BE49-F238E27FC236}">
                <a16:creationId xmlns:a16="http://schemas.microsoft.com/office/drawing/2014/main" id="{D68B9961-F007-40D1-AF51-61B6DE5106C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7" name="Oval 16">
              <a:extLst>
                <a:ext uri="{FF2B5EF4-FFF2-40B4-BE49-F238E27FC236}">
                  <a16:creationId xmlns:a16="http://schemas.microsoft.com/office/drawing/2014/main" id="{E9FDF494-C7FB-47DF-BD39-1F65FA5508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6">
                <a:duotone>
                  <a:schemeClr val="accent1">
                    <a:shade val="45000"/>
                    <a:satMod val="135000"/>
                  </a:schemeClr>
                  <a:prstClr val="white"/>
                </a:duotone>
                <a:extLst>
                  <a:ext uri="{BEBA8EAE-BF5A-486C-A8C5-ECC9F3942E4B}">
                    <a14:imgProps xmlns:a14="http://schemas.microsoft.com/office/drawing/2010/main">
                      <a14:imgLayer r:embed="rId7">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8" name="Oval 17">
              <a:extLst>
                <a:ext uri="{FF2B5EF4-FFF2-40B4-BE49-F238E27FC236}">
                  <a16:creationId xmlns:a16="http://schemas.microsoft.com/office/drawing/2014/main" id="{3A822E1C-4C1A-4BEE-B19C-0FFB2D57BB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sp>
      </p:grpSp>
      <p:pic>
        <p:nvPicPr>
          <p:cNvPr id="13" name="Graphic 12" descr="Smekend gezicht met effen opvulling met effen opvulling">
            <a:extLst>
              <a:ext uri="{FF2B5EF4-FFF2-40B4-BE49-F238E27FC236}">
                <a16:creationId xmlns:a16="http://schemas.microsoft.com/office/drawing/2014/main" id="{D291DA56-A164-AB6A-F5E5-4439E294AB9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919091" y="2941228"/>
            <a:ext cx="914400" cy="914400"/>
          </a:xfrm>
          <a:prstGeom prst="rect">
            <a:avLst/>
          </a:prstGeom>
        </p:spPr>
      </p:pic>
      <p:sp>
        <p:nvSpPr>
          <p:cNvPr id="15" name="Tekstvak 14">
            <a:extLst>
              <a:ext uri="{FF2B5EF4-FFF2-40B4-BE49-F238E27FC236}">
                <a16:creationId xmlns:a16="http://schemas.microsoft.com/office/drawing/2014/main" id="{F88D9EBE-644E-6BDC-C0A1-CD3D6D62ABAC}"/>
              </a:ext>
            </a:extLst>
          </p:cNvPr>
          <p:cNvSpPr txBox="1"/>
          <p:nvPr/>
        </p:nvSpPr>
        <p:spPr>
          <a:xfrm>
            <a:off x="8145624" y="3051110"/>
            <a:ext cx="2649894" cy="646331"/>
          </a:xfrm>
          <a:prstGeom prst="rect">
            <a:avLst/>
          </a:prstGeom>
          <a:noFill/>
        </p:spPr>
        <p:txBody>
          <a:bodyPr wrap="square" rtlCol="0">
            <a:spAutoFit/>
          </a:bodyPr>
          <a:lstStyle/>
          <a:p>
            <a:r>
              <a:rPr lang="nl-NL" dirty="0"/>
              <a:t>Nee, ook door onbekende</a:t>
            </a:r>
          </a:p>
        </p:txBody>
      </p:sp>
      <p:sp>
        <p:nvSpPr>
          <p:cNvPr id="26" name="Tekstvak 25">
            <a:extLst>
              <a:ext uri="{FF2B5EF4-FFF2-40B4-BE49-F238E27FC236}">
                <a16:creationId xmlns:a16="http://schemas.microsoft.com/office/drawing/2014/main" id="{4236CD86-F32B-D156-2EA4-D42BE2D84E12}"/>
              </a:ext>
            </a:extLst>
          </p:cNvPr>
          <p:cNvSpPr txBox="1"/>
          <p:nvPr/>
        </p:nvSpPr>
        <p:spPr>
          <a:xfrm>
            <a:off x="9503571" y="4479730"/>
            <a:ext cx="1474236" cy="370524"/>
          </a:xfrm>
          <a:prstGeom prst="rect">
            <a:avLst/>
          </a:prstGeom>
          <a:noFill/>
        </p:spPr>
        <p:txBody>
          <a:bodyPr wrap="square" rtlCol="0">
            <a:spAutoFit/>
          </a:bodyPr>
          <a:lstStyle/>
          <a:p>
            <a:r>
              <a:rPr lang="nl-NL" dirty="0"/>
              <a:t>Ja klopt</a:t>
            </a:r>
          </a:p>
        </p:txBody>
      </p:sp>
      <p:sp>
        <p:nvSpPr>
          <p:cNvPr id="27" name="Tekstvak 26">
            <a:extLst>
              <a:ext uri="{FF2B5EF4-FFF2-40B4-BE49-F238E27FC236}">
                <a16:creationId xmlns:a16="http://schemas.microsoft.com/office/drawing/2014/main" id="{21668B38-B657-8B91-CE35-9A43135E4FCE}"/>
              </a:ext>
            </a:extLst>
          </p:cNvPr>
          <p:cNvSpPr txBox="1"/>
          <p:nvPr/>
        </p:nvSpPr>
        <p:spPr>
          <a:xfrm>
            <a:off x="10073165" y="3044810"/>
            <a:ext cx="1055082" cy="646331"/>
          </a:xfrm>
          <a:prstGeom prst="rect">
            <a:avLst/>
          </a:prstGeom>
          <a:noFill/>
        </p:spPr>
        <p:txBody>
          <a:bodyPr wrap="square" rtlCol="0">
            <a:spAutoFit/>
          </a:bodyPr>
          <a:lstStyle/>
          <a:p>
            <a:r>
              <a:rPr lang="nl-NL" sz="3600" dirty="0">
                <a:solidFill>
                  <a:srgbClr val="FF0000"/>
                </a:solidFill>
              </a:rPr>
              <a:t>S</a:t>
            </a:r>
          </a:p>
        </p:txBody>
      </p:sp>
      <p:sp>
        <p:nvSpPr>
          <p:cNvPr id="28" name="Tekstvak 27">
            <a:extLst>
              <a:ext uri="{FF2B5EF4-FFF2-40B4-BE49-F238E27FC236}">
                <a16:creationId xmlns:a16="http://schemas.microsoft.com/office/drawing/2014/main" id="{ABCD7E15-50DC-22EB-B1E2-DEC754DF2A34}"/>
              </a:ext>
            </a:extLst>
          </p:cNvPr>
          <p:cNvSpPr txBox="1"/>
          <p:nvPr/>
        </p:nvSpPr>
        <p:spPr>
          <a:xfrm>
            <a:off x="10720574" y="4372930"/>
            <a:ext cx="1213296" cy="646331"/>
          </a:xfrm>
          <a:prstGeom prst="rect">
            <a:avLst/>
          </a:prstGeom>
          <a:noFill/>
        </p:spPr>
        <p:txBody>
          <a:bodyPr wrap="square" rtlCol="0">
            <a:spAutoFit/>
          </a:bodyPr>
          <a:lstStyle/>
          <a:p>
            <a:r>
              <a:rPr lang="nl-NL" sz="3600" dirty="0">
                <a:solidFill>
                  <a:srgbClr val="FF0000"/>
                </a:solidFill>
              </a:rPr>
              <a:t>v</a:t>
            </a:r>
          </a:p>
        </p:txBody>
      </p:sp>
    </p:spTree>
    <p:extLst>
      <p:ext uri="{BB962C8B-B14F-4D97-AF65-F5344CB8AC3E}">
        <p14:creationId xmlns:p14="http://schemas.microsoft.com/office/powerpoint/2010/main" val="2904399476"/>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tint val="75000"/>
                <a:shade val="58000"/>
                <a:satMod val="120000"/>
              </a:schemeClr>
              <a:schemeClr val="bg1">
                <a:tint val="50000"/>
                <a:shade val="96000"/>
              </a:schemeClr>
            </a:duotone>
          </a:blip>
          <a:tile tx="0" ty="0" sx="100000" sy="100000" flip="none" algn="tl"/>
        </a:blipFill>
        <a:effectLst/>
      </p:bgPr>
    </p:bg>
    <p:spTree>
      <p:nvGrpSpPr>
        <p:cNvPr id="1" name=""/>
        <p:cNvGrpSpPr/>
        <p:nvPr/>
      </p:nvGrpSpPr>
      <p:grpSpPr>
        <a:xfrm>
          <a:off x="0" y="0"/>
          <a:ext cx="0" cy="0"/>
          <a:chOff x="0" y="0"/>
          <a:chExt cx="0" cy="0"/>
        </a:xfrm>
      </p:grpSpPr>
      <p:sp useBgFill="1">
        <p:nvSpPr>
          <p:cNvPr id="38" name="Rectangle 26">
            <a:extLst>
              <a:ext uri="{FF2B5EF4-FFF2-40B4-BE49-F238E27FC236}">
                <a16:creationId xmlns:a16="http://schemas.microsoft.com/office/drawing/2014/main" id="{472095BC-C06B-45BD-A206-0F75C6A4A9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39" name="Rectangle 28">
            <a:extLst>
              <a:ext uri="{FF2B5EF4-FFF2-40B4-BE49-F238E27FC236}">
                <a16:creationId xmlns:a16="http://schemas.microsoft.com/office/drawing/2014/main" id="{75217256-9243-44A1-AE11-87584ECCA9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7997"/>
          </a:xfrm>
          <a:prstGeom prst="rect">
            <a:avLst/>
          </a:prstGeom>
          <a:solidFill>
            <a:schemeClr val="bg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8E17F31C-9A7B-1958-FA5E-086D606FDC4D}"/>
              </a:ext>
            </a:extLst>
          </p:cNvPr>
          <p:cNvSpPr>
            <a:spLocks noGrp="1"/>
          </p:cNvSpPr>
          <p:nvPr>
            <p:ph type="title"/>
          </p:nvPr>
        </p:nvSpPr>
        <p:spPr>
          <a:xfrm>
            <a:off x="5770118" y="2485933"/>
            <a:ext cx="6479369" cy="1939754"/>
          </a:xfrm>
          <a:noFill/>
        </p:spPr>
        <p:txBody>
          <a:bodyPr>
            <a:normAutofit/>
          </a:bodyPr>
          <a:lstStyle/>
          <a:p>
            <a:r>
              <a:rPr lang="nl-NL" sz="3100" dirty="0" err="1">
                <a:solidFill>
                  <a:schemeClr val="tx1"/>
                </a:solidFill>
              </a:rPr>
              <a:t>Sexting</a:t>
            </a:r>
            <a:r>
              <a:rPr lang="nl-NL" sz="3100" dirty="0">
                <a:solidFill>
                  <a:schemeClr val="tx1"/>
                </a:solidFill>
              </a:rPr>
              <a:t> kan helemaal </a:t>
            </a:r>
            <a:r>
              <a:rPr lang="nl-NL" sz="3100" dirty="0" err="1">
                <a:solidFill>
                  <a:schemeClr val="tx1"/>
                </a:solidFill>
              </a:rPr>
              <a:t>oke</a:t>
            </a:r>
            <a:r>
              <a:rPr lang="nl-NL" sz="3100" dirty="0">
                <a:solidFill>
                  <a:schemeClr val="tx1"/>
                </a:solidFill>
              </a:rPr>
              <a:t> zijn als het gebeurt met toestemming, zonder druk of dwang.</a:t>
            </a:r>
          </a:p>
        </p:txBody>
      </p:sp>
      <p:sp>
        <p:nvSpPr>
          <p:cNvPr id="40" name="Freeform: Shape 30">
            <a:extLst>
              <a:ext uri="{FF2B5EF4-FFF2-40B4-BE49-F238E27FC236}">
                <a16:creationId xmlns:a16="http://schemas.microsoft.com/office/drawing/2014/main" id="{4D40AAF3-394B-453B-8AF1-B796F8F9F9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33763" y="0"/>
            <a:ext cx="4480560" cy="2516783"/>
          </a:xfrm>
          <a:custGeom>
            <a:avLst/>
            <a:gdLst>
              <a:gd name="connsiteX0" fmla="*/ 273471 w 4480560"/>
              <a:gd name="connsiteY0" fmla="*/ 0 h 2516783"/>
              <a:gd name="connsiteX1" fmla="*/ 4207090 w 4480560"/>
              <a:gd name="connsiteY1" fmla="*/ 0 h 2516783"/>
              <a:gd name="connsiteX2" fmla="*/ 4218264 w 4480560"/>
              <a:gd name="connsiteY2" fmla="*/ 73216 h 2516783"/>
              <a:gd name="connsiteX3" fmla="*/ 4228529 w 4480560"/>
              <a:gd name="connsiteY3" fmla="*/ 276503 h 2516783"/>
              <a:gd name="connsiteX4" fmla="*/ 2240280 w 4480560"/>
              <a:gd name="connsiteY4" fmla="*/ 2264752 h 2516783"/>
              <a:gd name="connsiteX5" fmla="*/ 252032 w 4480560"/>
              <a:gd name="connsiteY5" fmla="*/ 276503 h 2516783"/>
              <a:gd name="connsiteX6" fmla="*/ 262297 w 4480560"/>
              <a:gd name="connsiteY6" fmla="*/ 73216 h 2516783"/>
              <a:gd name="connsiteX7" fmla="*/ 18808 w 4480560"/>
              <a:gd name="connsiteY7" fmla="*/ 0 h 2516783"/>
              <a:gd name="connsiteX8" fmla="*/ 216879 w 4480560"/>
              <a:gd name="connsiteY8" fmla="*/ 0 h 2516783"/>
              <a:gd name="connsiteX9" fmla="*/ 206579 w 4480560"/>
              <a:gd name="connsiteY9" fmla="*/ 67490 h 2516783"/>
              <a:gd name="connsiteX10" fmla="*/ 196025 w 4480560"/>
              <a:gd name="connsiteY10" fmla="*/ 276503 h 2516783"/>
              <a:gd name="connsiteX11" fmla="*/ 2240280 w 4480560"/>
              <a:gd name="connsiteY11" fmla="*/ 2320759 h 2516783"/>
              <a:gd name="connsiteX12" fmla="*/ 4284535 w 4480560"/>
              <a:gd name="connsiteY12" fmla="*/ 276503 h 2516783"/>
              <a:gd name="connsiteX13" fmla="*/ 4273981 w 4480560"/>
              <a:gd name="connsiteY13" fmla="*/ 67490 h 2516783"/>
              <a:gd name="connsiteX14" fmla="*/ 4263681 w 4480560"/>
              <a:gd name="connsiteY14" fmla="*/ 0 h 2516783"/>
              <a:gd name="connsiteX15" fmla="*/ 4461752 w 4480560"/>
              <a:gd name="connsiteY15" fmla="*/ 0 h 2516783"/>
              <a:gd name="connsiteX16" fmla="*/ 4468994 w 4480560"/>
              <a:gd name="connsiteY16" fmla="*/ 47447 h 2516783"/>
              <a:gd name="connsiteX17" fmla="*/ 4480560 w 4480560"/>
              <a:gd name="connsiteY17" fmla="*/ 276503 h 2516783"/>
              <a:gd name="connsiteX18" fmla="*/ 2240280 w 4480560"/>
              <a:gd name="connsiteY18" fmla="*/ 2516783 h 2516783"/>
              <a:gd name="connsiteX19" fmla="*/ 0 w 4480560"/>
              <a:gd name="connsiteY19" fmla="*/ 276503 h 2516783"/>
              <a:gd name="connsiteX20" fmla="*/ 11567 w 4480560"/>
              <a:gd name="connsiteY20" fmla="*/ 47447 h 251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480560" h="2516783">
                <a:moveTo>
                  <a:pt x="273471" y="0"/>
                </a:moveTo>
                <a:lnTo>
                  <a:pt x="4207090" y="0"/>
                </a:lnTo>
                <a:lnTo>
                  <a:pt x="4218264" y="73216"/>
                </a:lnTo>
                <a:cubicBezTo>
                  <a:pt x="4225052" y="140055"/>
                  <a:pt x="4228529" y="207873"/>
                  <a:pt x="4228529" y="276503"/>
                </a:cubicBezTo>
                <a:cubicBezTo>
                  <a:pt x="4228529" y="1374583"/>
                  <a:pt x="3338359" y="2264752"/>
                  <a:pt x="2240280" y="2264752"/>
                </a:cubicBezTo>
                <a:cubicBezTo>
                  <a:pt x="1142201" y="2264752"/>
                  <a:pt x="252032" y="1374583"/>
                  <a:pt x="252032" y="276503"/>
                </a:cubicBezTo>
                <a:cubicBezTo>
                  <a:pt x="252032" y="207873"/>
                  <a:pt x="255509" y="140055"/>
                  <a:pt x="262297" y="73216"/>
                </a:cubicBezTo>
                <a:close/>
                <a:moveTo>
                  <a:pt x="18808" y="0"/>
                </a:moveTo>
                <a:lnTo>
                  <a:pt x="216879" y="0"/>
                </a:lnTo>
                <a:lnTo>
                  <a:pt x="206579" y="67490"/>
                </a:lnTo>
                <a:cubicBezTo>
                  <a:pt x="199600" y="136212"/>
                  <a:pt x="196025" y="205940"/>
                  <a:pt x="196025" y="276503"/>
                </a:cubicBezTo>
                <a:cubicBezTo>
                  <a:pt x="196025" y="1405514"/>
                  <a:pt x="1111269" y="2320759"/>
                  <a:pt x="2240280" y="2320759"/>
                </a:cubicBezTo>
                <a:cubicBezTo>
                  <a:pt x="3369291" y="2320759"/>
                  <a:pt x="4284535" y="1405514"/>
                  <a:pt x="4284535" y="276503"/>
                </a:cubicBezTo>
                <a:cubicBezTo>
                  <a:pt x="4284535" y="205940"/>
                  <a:pt x="4280960" y="136212"/>
                  <a:pt x="4273981" y="67490"/>
                </a:cubicBezTo>
                <a:lnTo>
                  <a:pt x="4263681" y="0"/>
                </a:lnTo>
                <a:lnTo>
                  <a:pt x="4461752" y="0"/>
                </a:lnTo>
                <a:lnTo>
                  <a:pt x="4468994" y="47447"/>
                </a:lnTo>
                <a:cubicBezTo>
                  <a:pt x="4476642" y="122759"/>
                  <a:pt x="4480560" y="199173"/>
                  <a:pt x="4480560" y="276503"/>
                </a:cubicBezTo>
                <a:cubicBezTo>
                  <a:pt x="4480560" y="1513776"/>
                  <a:pt x="3477553" y="2516783"/>
                  <a:pt x="2240280" y="2516783"/>
                </a:cubicBezTo>
                <a:cubicBezTo>
                  <a:pt x="1003008" y="2516783"/>
                  <a:pt x="0" y="1513776"/>
                  <a:pt x="0" y="276503"/>
                </a:cubicBezTo>
                <a:cubicBezTo>
                  <a:pt x="0" y="199173"/>
                  <a:pt x="3918" y="122759"/>
                  <a:pt x="11567" y="47447"/>
                </a:cubicBez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Rockwell" panose="02060603020205020403"/>
              <a:ea typeface="+mn-ea"/>
              <a:cs typeface="+mn-cs"/>
            </a:endParaRPr>
          </a:p>
        </p:txBody>
      </p:sp>
      <p:sp>
        <p:nvSpPr>
          <p:cNvPr id="41" name="Freeform: Shape 32">
            <a:extLst>
              <a:ext uri="{FF2B5EF4-FFF2-40B4-BE49-F238E27FC236}">
                <a16:creationId xmlns:a16="http://schemas.microsoft.com/office/drawing/2014/main" id="{A4D0672D-43C7-420C-A186-48122D7CD5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7667"/>
            <a:ext cx="5681204" cy="6320333"/>
          </a:xfrm>
          <a:custGeom>
            <a:avLst/>
            <a:gdLst>
              <a:gd name="connsiteX0" fmla="*/ 0 w 5681204"/>
              <a:gd name="connsiteY0" fmla="*/ 5597835 h 6320333"/>
              <a:gd name="connsiteX1" fmla="*/ 39695 w 5681204"/>
              <a:gd name="connsiteY1" fmla="*/ 5641510 h 6320333"/>
              <a:gd name="connsiteX2" fmla="*/ 1034272 w 5681204"/>
              <a:gd name="connsiteY2" fmla="*/ 6312073 h 6320333"/>
              <a:gd name="connsiteX3" fmla="*/ 1056841 w 5681204"/>
              <a:gd name="connsiteY3" fmla="*/ 6320333 h 6320333"/>
              <a:gd name="connsiteX4" fmla="*/ 413612 w 5681204"/>
              <a:gd name="connsiteY4" fmla="*/ 6320333 h 6320333"/>
              <a:gd name="connsiteX5" fmla="*/ 300961 w 5681204"/>
              <a:gd name="connsiteY5" fmla="*/ 6249073 h 6320333"/>
              <a:gd name="connsiteX6" fmla="*/ 71042 w 5681204"/>
              <a:gd name="connsiteY6" fmla="*/ 6074983 h 6320333"/>
              <a:gd name="connsiteX7" fmla="*/ 0 w 5681204"/>
              <a:gd name="connsiteY7" fmla="*/ 6010415 h 6320333"/>
              <a:gd name="connsiteX8" fmla="*/ 2252205 w 5681204"/>
              <a:gd name="connsiteY8" fmla="*/ 385763 h 6320333"/>
              <a:gd name="connsiteX9" fmla="*/ 5295442 w 5681204"/>
              <a:gd name="connsiteY9" fmla="*/ 3429000 h 6320333"/>
              <a:gd name="connsiteX10" fmla="*/ 3436771 w 5681204"/>
              <a:gd name="connsiteY10" fmla="*/ 6233085 h 6320333"/>
              <a:gd name="connsiteX11" fmla="*/ 3198390 w 5681204"/>
              <a:gd name="connsiteY11" fmla="*/ 6320333 h 6320333"/>
              <a:gd name="connsiteX12" fmla="*/ 1306021 w 5681204"/>
              <a:gd name="connsiteY12" fmla="*/ 6320333 h 6320333"/>
              <a:gd name="connsiteX13" fmla="*/ 1067639 w 5681204"/>
              <a:gd name="connsiteY13" fmla="*/ 6233085 h 6320333"/>
              <a:gd name="connsiteX14" fmla="*/ 100311 w 5681204"/>
              <a:gd name="connsiteY14" fmla="*/ 5580893 h 6320333"/>
              <a:gd name="connsiteX15" fmla="*/ 0 w 5681204"/>
              <a:gd name="connsiteY15" fmla="*/ 5470524 h 6320333"/>
              <a:gd name="connsiteX16" fmla="*/ 0 w 5681204"/>
              <a:gd name="connsiteY16" fmla="*/ 1387476 h 6320333"/>
              <a:gd name="connsiteX17" fmla="*/ 100311 w 5681204"/>
              <a:gd name="connsiteY17" fmla="*/ 1277106 h 6320333"/>
              <a:gd name="connsiteX18" fmla="*/ 2252205 w 5681204"/>
              <a:gd name="connsiteY18" fmla="*/ 385763 h 6320333"/>
              <a:gd name="connsiteX19" fmla="*/ 2252205 w 5681204"/>
              <a:gd name="connsiteY19" fmla="*/ 0 h 6320333"/>
              <a:gd name="connsiteX20" fmla="*/ 5681204 w 5681204"/>
              <a:gd name="connsiteY20" fmla="*/ 3429000 h 6320333"/>
              <a:gd name="connsiteX21" fmla="*/ 4169391 w 5681204"/>
              <a:gd name="connsiteY21" fmla="*/ 6272380 h 6320333"/>
              <a:gd name="connsiteX22" fmla="*/ 4090458 w 5681204"/>
              <a:gd name="connsiteY22" fmla="*/ 6320333 h 6320333"/>
              <a:gd name="connsiteX23" fmla="*/ 3447569 w 5681204"/>
              <a:gd name="connsiteY23" fmla="*/ 6320333 h 6320333"/>
              <a:gd name="connsiteX24" fmla="*/ 3470138 w 5681204"/>
              <a:gd name="connsiteY24" fmla="*/ 6312073 h 6320333"/>
              <a:gd name="connsiteX25" fmla="*/ 5381167 w 5681204"/>
              <a:gd name="connsiteY25" fmla="*/ 3429000 h 6320333"/>
              <a:gd name="connsiteX26" fmla="*/ 2252205 w 5681204"/>
              <a:gd name="connsiteY26" fmla="*/ 300038 h 6320333"/>
              <a:gd name="connsiteX27" fmla="*/ 39695 w 5681204"/>
              <a:gd name="connsiteY27" fmla="*/ 1216490 h 6320333"/>
              <a:gd name="connsiteX28" fmla="*/ 0 w 5681204"/>
              <a:gd name="connsiteY28" fmla="*/ 1260165 h 6320333"/>
              <a:gd name="connsiteX29" fmla="*/ 0 w 5681204"/>
              <a:gd name="connsiteY29" fmla="*/ 847584 h 6320333"/>
              <a:gd name="connsiteX30" fmla="*/ 71042 w 5681204"/>
              <a:gd name="connsiteY30" fmla="*/ 783017 h 6320333"/>
              <a:gd name="connsiteX31" fmla="*/ 2252205 w 5681204"/>
              <a:gd name="connsiteY31" fmla="*/ 0 h 6320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681204" h="6320333">
                <a:moveTo>
                  <a:pt x="0" y="5597835"/>
                </a:moveTo>
                <a:lnTo>
                  <a:pt x="39695" y="5641510"/>
                </a:lnTo>
                <a:cubicBezTo>
                  <a:pt x="322810" y="5924626"/>
                  <a:pt x="659928" y="6153739"/>
                  <a:pt x="1034272" y="6312073"/>
                </a:cubicBezTo>
                <a:lnTo>
                  <a:pt x="1056841" y="6320333"/>
                </a:lnTo>
                <a:lnTo>
                  <a:pt x="413612" y="6320333"/>
                </a:lnTo>
                <a:lnTo>
                  <a:pt x="300961" y="6249073"/>
                </a:lnTo>
                <a:cubicBezTo>
                  <a:pt x="221838" y="6194223"/>
                  <a:pt x="145134" y="6136129"/>
                  <a:pt x="71042" y="6074983"/>
                </a:cubicBezTo>
                <a:lnTo>
                  <a:pt x="0" y="6010415"/>
                </a:lnTo>
                <a:close/>
                <a:moveTo>
                  <a:pt x="2252205" y="385763"/>
                </a:moveTo>
                <a:cubicBezTo>
                  <a:pt x="3932939" y="385763"/>
                  <a:pt x="5295442" y="1748266"/>
                  <a:pt x="5295442" y="3429000"/>
                </a:cubicBezTo>
                <a:cubicBezTo>
                  <a:pt x="5295442" y="4689551"/>
                  <a:pt x="4529034" y="5771096"/>
                  <a:pt x="3436771" y="6233085"/>
                </a:cubicBezTo>
                <a:lnTo>
                  <a:pt x="3198390" y="6320333"/>
                </a:lnTo>
                <a:lnTo>
                  <a:pt x="1306021" y="6320333"/>
                </a:lnTo>
                <a:lnTo>
                  <a:pt x="1067639" y="6233085"/>
                </a:lnTo>
                <a:cubicBezTo>
                  <a:pt x="703552" y="6079088"/>
                  <a:pt x="375670" y="5856252"/>
                  <a:pt x="100311" y="5580893"/>
                </a:cubicBezTo>
                <a:lnTo>
                  <a:pt x="0" y="5470524"/>
                </a:lnTo>
                <a:lnTo>
                  <a:pt x="0" y="1387476"/>
                </a:lnTo>
                <a:lnTo>
                  <a:pt x="100311" y="1277106"/>
                </a:lnTo>
                <a:cubicBezTo>
                  <a:pt x="651028" y="726388"/>
                  <a:pt x="1411838" y="385763"/>
                  <a:pt x="2252205" y="385763"/>
                </a:cubicBezTo>
                <a:close/>
                <a:moveTo>
                  <a:pt x="2252205" y="0"/>
                </a:moveTo>
                <a:cubicBezTo>
                  <a:pt x="4145989" y="0"/>
                  <a:pt x="5681204" y="1535215"/>
                  <a:pt x="5681204" y="3429000"/>
                </a:cubicBezTo>
                <a:cubicBezTo>
                  <a:pt x="5681204" y="4612615"/>
                  <a:pt x="5081511" y="5656164"/>
                  <a:pt x="4169391" y="6272380"/>
                </a:cubicBezTo>
                <a:lnTo>
                  <a:pt x="4090458" y="6320333"/>
                </a:lnTo>
                <a:lnTo>
                  <a:pt x="3447569" y="6320333"/>
                </a:lnTo>
                <a:lnTo>
                  <a:pt x="3470138" y="6312073"/>
                </a:lnTo>
                <a:cubicBezTo>
                  <a:pt x="4593170" y="5837070"/>
                  <a:pt x="5381167" y="4725058"/>
                  <a:pt x="5381167" y="3429000"/>
                </a:cubicBezTo>
                <a:cubicBezTo>
                  <a:pt x="5381167" y="1700922"/>
                  <a:pt x="3980282" y="300038"/>
                  <a:pt x="2252205" y="300038"/>
                </a:cubicBezTo>
                <a:cubicBezTo>
                  <a:pt x="1388166" y="300038"/>
                  <a:pt x="605925" y="650259"/>
                  <a:pt x="39695" y="1216490"/>
                </a:cubicBezTo>
                <a:lnTo>
                  <a:pt x="0" y="1260165"/>
                </a:lnTo>
                <a:lnTo>
                  <a:pt x="0" y="847584"/>
                </a:lnTo>
                <a:lnTo>
                  <a:pt x="71042" y="783017"/>
                </a:lnTo>
                <a:cubicBezTo>
                  <a:pt x="663776" y="293850"/>
                  <a:pt x="1423674" y="0"/>
                  <a:pt x="2252205" y="0"/>
                </a:cubicBez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Rockwell" panose="02060603020205020403"/>
              <a:ea typeface="+mn-ea"/>
              <a:cs typeface="+mn-cs"/>
            </a:endParaRPr>
          </a:p>
        </p:txBody>
      </p:sp>
      <p:pic>
        <p:nvPicPr>
          <p:cNvPr id="5" name="Tijdelijke aanduiding voor inhoud 4" descr="Contour van engelachtig gezicht silhouet">
            <a:extLst>
              <a:ext uri="{FF2B5EF4-FFF2-40B4-BE49-F238E27FC236}">
                <a16:creationId xmlns:a16="http://schemas.microsoft.com/office/drawing/2014/main" id="{5F3CF238-F110-0654-B39D-3BE49DE6842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792259" y="240868"/>
            <a:ext cx="1450569" cy="1450569"/>
          </a:xfrm>
          <a:prstGeom prst="rect">
            <a:avLst/>
          </a:prstGeom>
        </p:spPr>
      </p:pic>
      <p:pic>
        <p:nvPicPr>
          <p:cNvPr id="7" name="Graphic 6" descr="Boos gezicht met effen opvulling met effen opvulling">
            <a:extLst>
              <a:ext uri="{FF2B5EF4-FFF2-40B4-BE49-F238E27FC236}">
                <a16:creationId xmlns:a16="http://schemas.microsoft.com/office/drawing/2014/main" id="{066A6D38-BFC3-852E-B81E-25946647A91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88156" y="2149524"/>
            <a:ext cx="3715736" cy="3715736"/>
          </a:xfrm>
          <a:prstGeom prst="rect">
            <a:avLst/>
          </a:prstGeom>
        </p:spPr>
      </p:pic>
      <p:grpSp>
        <p:nvGrpSpPr>
          <p:cNvPr id="35" name="Group 34">
            <a:extLst>
              <a:ext uri="{FF2B5EF4-FFF2-40B4-BE49-F238E27FC236}">
                <a16:creationId xmlns:a16="http://schemas.microsoft.com/office/drawing/2014/main" id="{D96E3E53-A85C-4F1C-8D49-274B2858420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36" name="Oval 35">
              <a:extLst>
                <a:ext uri="{FF2B5EF4-FFF2-40B4-BE49-F238E27FC236}">
                  <a16:creationId xmlns:a16="http://schemas.microsoft.com/office/drawing/2014/main" id="{9B18F255-8818-4B29-BE51-E6C53C9AA0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7">
                <a:duotone>
                  <a:schemeClr val="accent1">
                    <a:shade val="45000"/>
                    <a:satMod val="135000"/>
                  </a:schemeClr>
                  <a:prstClr val="white"/>
                </a:duotone>
                <a:extLst>
                  <a:ext uri="{BEBA8EAE-BF5A-486C-A8C5-ECC9F3942E4B}">
                    <a14:imgProps xmlns:a14="http://schemas.microsoft.com/office/drawing/2010/main">
                      <a14:imgLayer r:embed="rId8">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37" name="Oval 36">
              <a:extLst>
                <a:ext uri="{FF2B5EF4-FFF2-40B4-BE49-F238E27FC236}">
                  <a16:creationId xmlns:a16="http://schemas.microsoft.com/office/drawing/2014/main" id="{9B9FAC86-F2AD-430F-A01E-366FAC8ABB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sp>
      </p:grpSp>
      <p:pic>
        <p:nvPicPr>
          <p:cNvPr id="8" name="Graphic 7" descr="Boos gezicht met effen opvulling met effen opvulling">
            <a:extLst>
              <a:ext uri="{FF2B5EF4-FFF2-40B4-BE49-F238E27FC236}">
                <a16:creationId xmlns:a16="http://schemas.microsoft.com/office/drawing/2014/main" id="{BB9BCD9E-7BC4-7974-A567-389486EE0FC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168137" y="5518347"/>
            <a:ext cx="740527" cy="740527"/>
          </a:xfrm>
          <a:prstGeom prst="rect">
            <a:avLst/>
          </a:prstGeom>
        </p:spPr>
      </p:pic>
      <p:sp>
        <p:nvSpPr>
          <p:cNvPr id="9" name="Tekstvak 8">
            <a:extLst>
              <a:ext uri="{FF2B5EF4-FFF2-40B4-BE49-F238E27FC236}">
                <a16:creationId xmlns:a16="http://schemas.microsoft.com/office/drawing/2014/main" id="{C6B48F68-CF77-5836-CC80-6697787AB607}"/>
              </a:ext>
            </a:extLst>
          </p:cNvPr>
          <p:cNvSpPr txBox="1"/>
          <p:nvPr/>
        </p:nvSpPr>
        <p:spPr>
          <a:xfrm>
            <a:off x="8937858" y="5534776"/>
            <a:ext cx="2220686" cy="646331"/>
          </a:xfrm>
          <a:prstGeom prst="rect">
            <a:avLst/>
          </a:prstGeom>
          <a:noFill/>
        </p:spPr>
        <p:txBody>
          <a:bodyPr wrap="square" rtlCol="0">
            <a:spAutoFit/>
          </a:bodyPr>
          <a:lstStyle/>
          <a:p>
            <a:r>
              <a:rPr lang="nl-NL" dirty="0"/>
              <a:t>Nee dat kan niet, is altijd verkeerd.</a:t>
            </a:r>
          </a:p>
        </p:txBody>
      </p:sp>
      <p:sp>
        <p:nvSpPr>
          <p:cNvPr id="12" name="Tekstvak 11">
            <a:extLst>
              <a:ext uri="{FF2B5EF4-FFF2-40B4-BE49-F238E27FC236}">
                <a16:creationId xmlns:a16="http://schemas.microsoft.com/office/drawing/2014/main" id="{187C522C-5DCF-57E0-3AC8-5D5ED11E8167}"/>
              </a:ext>
            </a:extLst>
          </p:cNvPr>
          <p:cNvSpPr txBox="1"/>
          <p:nvPr/>
        </p:nvSpPr>
        <p:spPr>
          <a:xfrm>
            <a:off x="11278563" y="5333978"/>
            <a:ext cx="850561" cy="830997"/>
          </a:xfrm>
          <a:prstGeom prst="rect">
            <a:avLst/>
          </a:prstGeom>
          <a:noFill/>
        </p:spPr>
        <p:txBody>
          <a:bodyPr wrap="square" rtlCol="0">
            <a:spAutoFit/>
          </a:bodyPr>
          <a:lstStyle/>
          <a:p>
            <a:r>
              <a:rPr lang="nl-NL" sz="4800" dirty="0">
                <a:solidFill>
                  <a:srgbClr val="FF0000"/>
                </a:solidFill>
              </a:rPr>
              <a:t>er</a:t>
            </a:r>
          </a:p>
        </p:txBody>
      </p:sp>
      <p:pic>
        <p:nvPicPr>
          <p:cNvPr id="13" name="Tijdelijke aanduiding voor inhoud 4" descr="Contour van engelachtig gezicht silhouet">
            <a:extLst>
              <a:ext uri="{FF2B5EF4-FFF2-40B4-BE49-F238E27FC236}">
                <a16:creationId xmlns:a16="http://schemas.microsoft.com/office/drawing/2014/main" id="{A456DF09-55C6-32DB-1067-55792353F95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733516" y="4458040"/>
            <a:ext cx="740527" cy="740527"/>
          </a:xfrm>
          <a:prstGeom prst="rect">
            <a:avLst/>
          </a:prstGeom>
        </p:spPr>
      </p:pic>
      <p:sp>
        <p:nvSpPr>
          <p:cNvPr id="15" name="Tekstvak 14">
            <a:extLst>
              <a:ext uri="{FF2B5EF4-FFF2-40B4-BE49-F238E27FC236}">
                <a16:creationId xmlns:a16="http://schemas.microsoft.com/office/drawing/2014/main" id="{871D436A-8486-A580-F01D-469D91039F47}"/>
              </a:ext>
            </a:extLst>
          </p:cNvPr>
          <p:cNvSpPr txBox="1"/>
          <p:nvPr/>
        </p:nvSpPr>
        <p:spPr>
          <a:xfrm>
            <a:off x="7576459" y="4483922"/>
            <a:ext cx="4127384" cy="646331"/>
          </a:xfrm>
          <a:prstGeom prst="rect">
            <a:avLst/>
          </a:prstGeom>
          <a:noFill/>
        </p:spPr>
        <p:txBody>
          <a:bodyPr wrap="square" rtlCol="0">
            <a:spAutoFit/>
          </a:bodyPr>
          <a:lstStyle/>
          <a:p>
            <a:r>
              <a:rPr lang="nl-NL" dirty="0"/>
              <a:t>Ja natuurlijk kan dat, alleen tussen elkaar gewaagde mensen</a:t>
            </a:r>
          </a:p>
        </p:txBody>
      </p:sp>
      <p:sp>
        <p:nvSpPr>
          <p:cNvPr id="17" name="Tekstvak 16">
            <a:extLst>
              <a:ext uri="{FF2B5EF4-FFF2-40B4-BE49-F238E27FC236}">
                <a16:creationId xmlns:a16="http://schemas.microsoft.com/office/drawing/2014/main" id="{3385FBFB-7717-7FA2-5CFC-3D24A5D21FEE}"/>
              </a:ext>
            </a:extLst>
          </p:cNvPr>
          <p:cNvSpPr txBox="1"/>
          <p:nvPr/>
        </p:nvSpPr>
        <p:spPr>
          <a:xfrm>
            <a:off x="11425876" y="4367570"/>
            <a:ext cx="881100" cy="830997"/>
          </a:xfrm>
          <a:prstGeom prst="rect">
            <a:avLst/>
          </a:prstGeom>
          <a:noFill/>
        </p:spPr>
        <p:txBody>
          <a:bodyPr wrap="square" rtlCol="0">
            <a:spAutoFit/>
          </a:bodyPr>
          <a:lstStyle/>
          <a:p>
            <a:r>
              <a:rPr lang="nl-NL" sz="4800" dirty="0">
                <a:solidFill>
                  <a:srgbClr val="FF0000"/>
                </a:solidFill>
              </a:rPr>
              <a:t>e</a:t>
            </a:r>
          </a:p>
        </p:txBody>
      </p:sp>
    </p:spTree>
    <p:extLst>
      <p:ext uri="{BB962C8B-B14F-4D97-AF65-F5344CB8AC3E}">
        <p14:creationId xmlns:p14="http://schemas.microsoft.com/office/powerpoint/2010/main" val="4244828129"/>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tint val="75000"/>
                <a:shade val="58000"/>
                <a:satMod val="120000"/>
              </a:schemeClr>
              <a:schemeClr val="bg1">
                <a:tint val="50000"/>
                <a:shade val="96000"/>
              </a:schemeClr>
            </a:duotone>
          </a:blip>
          <a:tile tx="0" ty="0" sx="100000" sy="100000" flip="none" algn="tl"/>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01C40124-1649-4FF2-8F64-C8284EB9FD2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6" name="Oval 15">
              <a:extLst>
                <a:ext uri="{FF2B5EF4-FFF2-40B4-BE49-F238E27FC236}">
                  <a16:creationId xmlns:a16="http://schemas.microsoft.com/office/drawing/2014/main" id="{086727CD-9977-4B25-9516-2B6E06AAA6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7" name="Oval 16">
              <a:extLst>
                <a:ext uri="{FF2B5EF4-FFF2-40B4-BE49-F238E27FC236}">
                  <a16:creationId xmlns:a16="http://schemas.microsoft.com/office/drawing/2014/main" id="{219F4D31-E06B-4B98-A1F1-A29AFCBDD0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useBgFill="1">
        <p:nvSpPr>
          <p:cNvPr id="19" name="Rectangle 18">
            <a:extLst>
              <a:ext uri="{FF2B5EF4-FFF2-40B4-BE49-F238E27FC236}">
                <a16:creationId xmlns:a16="http://schemas.microsoft.com/office/drawing/2014/main" id="{2A0E4E09-FC02-4ADC-951A-3FFA90B6FE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21" name="Rectangle 20">
            <a:extLst>
              <a:ext uri="{FF2B5EF4-FFF2-40B4-BE49-F238E27FC236}">
                <a16:creationId xmlns:a16="http://schemas.microsoft.com/office/drawing/2014/main" id="{E7320EF0-BBCF-4227-8108-92736B729D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7997"/>
          </a:xfrm>
          <a:prstGeom prst="rect">
            <a:avLst/>
          </a:prstGeom>
          <a:solidFill>
            <a:schemeClr val="bg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E5821A2D-F010-4C2B-8819-23281D9C77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3"/>
            <a:ext cx="6095695" cy="6857997"/>
          </a:xfrm>
          <a:custGeom>
            <a:avLst/>
            <a:gdLst>
              <a:gd name="connsiteX0" fmla="*/ 3435036 w 6095695"/>
              <a:gd name="connsiteY0" fmla="*/ 0 h 6857997"/>
              <a:gd name="connsiteX1" fmla="*/ 4198562 w 6095695"/>
              <a:gd name="connsiteY1" fmla="*/ 0 h 6857997"/>
              <a:gd name="connsiteX2" fmla="*/ 4365987 w 6095695"/>
              <a:gd name="connsiteY2" fmla="*/ 128761 h 6857997"/>
              <a:gd name="connsiteX3" fmla="*/ 6095695 w 6095695"/>
              <a:gd name="connsiteY3" fmla="*/ 3718209 h 6857997"/>
              <a:gd name="connsiteX4" fmla="*/ 4860911 w 6095695"/>
              <a:gd name="connsiteY4" fmla="*/ 6845880 h 6857997"/>
              <a:gd name="connsiteX5" fmla="*/ 4849107 w 6095695"/>
              <a:gd name="connsiteY5" fmla="*/ 6857997 h 6857997"/>
              <a:gd name="connsiteX6" fmla="*/ 4253869 w 6095695"/>
              <a:gd name="connsiteY6" fmla="*/ 6857997 h 6857997"/>
              <a:gd name="connsiteX7" fmla="*/ 4409441 w 6095695"/>
              <a:gd name="connsiteY7" fmla="*/ 6719623 h 6857997"/>
              <a:gd name="connsiteX8" fmla="*/ 5679794 w 6095695"/>
              <a:gd name="connsiteY8" fmla="*/ 3718209 h 6857997"/>
              <a:gd name="connsiteX9" fmla="*/ 3591563 w 6095695"/>
              <a:gd name="connsiteY9" fmla="*/ 88079 h 6857997"/>
              <a:gd name="connsiteX10" fmla="*/ 0 w 6095695"/>
              <a:gd name="connsiteY10" fmla="*/ 0 h 6857997"/>
              <a:gd name="connsiteX11" fmla="*/ 3177466 w 6095695"/>
              <a:gd name="connsiteY11" fmla="*/ 0 h 6857997"/>
              <a:gd name="connsiteX12" fmla="*/ 3353291 w 6095695"/>
              <a:gd name="connsiteY12" fmla="*/ 88129 h 6857997"/>
              <a:gd name="connsiteX13" fmla="*/ 5560965 w 6095695"/>
              <a:gd name="connsiteY13" fmla="*/ 3718209 h 6857997"/>
              <a:gd name="connsiteX14" fmla="*/ 4325417 w 6095695"/>
              <a:gd name="connsiteY14" fmla="*/ 6637392 h 6857997"/>
              <a:gd name="connsiteX15" fmla="*/ 4077394 w 6095695"/>
              <a:gd name="connsiteY15" fmla="*/ 6857997 h 6857997"/>
              <a:gd name="connsiteX16" fmla="*/ 0 w 6095695"/>
              <a:gd name="connsiteY16" fmla="*/ 6857997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095695" h="6857997">
                <a:moveTo>
                  <a:pt x="3435036" y="0"/>
                </a:moveTo>
                <a:lnTo>
                  <a:pt x="4198562" y="0"/>
                </a:lnTo>
                <a:lnTo>
                  <a:pt x="4365987" y="128761"/>
                </a:lnTo>
                <a:cubicBezTo>
                  <a:pt x="5422363" y="981944"/>
                  <a:pt x="6095695" y="2273123"/>
                  <a:pt x="6095695" y="3718209"/>
                </a:cubicBezTo>
                <a:cubicBezTo>
                  <a:pt x="6095695" y="4922447"/>
                  <a:pt x="5628104" y="6019805"/>
                  <a:pt x="4860911" y="6845880"/>
                </a:cubicBezTo>
                <a:lnTo>
                  <a:pt x="4849107" y="6857997"/>
                </a:lnTo>
                <a:lnTo>
                  <a:pt x="4253869" y="6857997"/>
                </a:lnTo>
                <a:lnTo>
                  <a:pt x="4409441" y="6719623"/>
                </a:lnTo>
                <a:cubicBezTo>
                  <a:pt x="5194330" y="5951494"/>
                  <a:pt x="5679794" y="4890334"/>
                  <a:pt x="5679794" y="3718209"/>
                </a:cubicBezTo>
                <a:cubicBezTo>
                  <a:pt x="5679794" y="2179795"/>
                  <a:pt x="4843506" y="832535"/>
                  <a:pt x="3591563" y="88079"/>
                </a:cubicBezTo>
                <a:close/>
                <a:moveTo>
                  <a:pt x="0" y="0"/>
                </a:moveTo>
                <a:lnTo>
                  <a:pt x="3177466" y="0"/>
                </a:lnTo>
                <a:lnTo>
                  <a:pt x="3353291" y="88129"/>
                </a:lnTo>
                <a:cubicBezTo>
                  <a:pt x="4668281" y="787221"/>
                  <a:pt x="5560965" y="2150692"/>
                  <a:pt x="5560965" y="3718209"/>
                </a:cubicBezTo>
                <a:cubicBezTo>
                  <a:pt x="5560965" y="4858221"/>
                  <a:pt x="5088802" y="5890308"/>
                  <a:pt x="4325417" y="6637392"/>
                </a:cubicBezTo>
                <a:lnTo>
                  <a:pt x="4077394" y="6857997"/>
                </a:lnTo>
                <a:lnTo>
                  <a:pt x="0" y="6857997"/>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pic>
        <p:nvPicPr>
          <p:cNvPr id="8" name="Tijdelijke aanduiding voor inhoud 7" descr="Contour van engelachtig gezicht met effen opvulling">
            <a:extLst>
              <a:ext uri="{FF2B5EF4-FFF2-40B4-BE49-F238E27FC236}">
                <a16:creationId xmlns:a16="http://schemas.microsoft.com/office/drawing/2014/main" id="{879F5FD6-0924-1B78-737D-8FD2BAF3449F}"/>
              </a:ext>
            </a:extLst>
          </p:cNvPr>
          <p:cNvPicPr>
            <a:picLocks noGrp="1" noChangeAspect="1"/>
          </p:cNvPicPr>
          <p:nvPr>
            <p:ph sz="half" idx="2"/>
          </p:nvPr>
        </p:nvPicPr>
        <p:blipFill>
          <a:blip r:embed="rId5">
            <a:extLst>
              <a:ext uri="{96DAC541-7B7A-43D3-8B79-37D633B846F1}">
                <asvg:svgBlip xmlns:asvg="http://schemas.microsoft.com/office/drawing/2016/SVG/main" r:embed="rId6"/>
              </a:ext>
            </a:extLst>
          </a:blip>
          <a:stretch>
            <a:fillRect/>
          </a:stretch>
        </p:blipFill>
        <p:spPr>
          <a:xfrm>
            <a:off x="5693387" y="5193383"/>
            <a:ext cx="1500434" cy="1500434"/>
          </a:xfrm>
          <a:prstGeom prst="rect">
            <a:avLst/>
          </a:prstGeom>
        </p:spPr>
      </p:pic>
      <p:pic>
        <p:nvPicPr>
          <p:cNvPr id="6" name="Tijdelijke aanduiding voor inhoud 5" descr="Boos gezicht met effen opvulling met effen opvulling">
            <a:extLst>
              <a:ext uri="{FF2B5EF4-FFF2-40B4-BE49-F238E27FC236}">
                <a16:creationId xmlns:a16="http://schemas.microsoft.com/office/drawing/2014/main" id="{28D695C8-4736-EB0C-B57F-A75AA5BCA83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248276" y="2368512"/>
            <a:ext cx="1609344" cy="1609344"/>
          </a:xfrm>
          <a:prstGeom prst="rect">
            <a:avLst/>
          </a:prstGeom>
        </p:spPr>
      </p:pic>
      <p:grpSp>
        <p:nvGrpSpPr>
          <p:cNvPr id="25" name="Group 24">
            <a:extLst>
              <a:ext uri="{FF2B5EF4-FFF2-40B4-BE49-F238E27FC236}">
                <a16:creationId xmlns:a16="http://schemas.microsoft.com/office/drawing/2014/main" id="{D68B9961-F007-40D1-AF51-61B6DE5106C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26" name="Oval 25">
              <a:extLst>
                <a:ext uri="{FF2B5EF4-FFF2-40B4-BE49-F238E27FC236}">
                  <a16:creationId xmlns:a16="http://schemas.microsoft.com/office/drawing/2014/main" id="{E9FDF494-C7FB-47DF-BD39-1F65FA5508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27" name="Oval 26">
              <a:extLst>
                <a:ext uri="{FF2B5EF4-FFF2-40B4-BE49-F238E27FC236}">
                  <a16:creationId xmlns:a16="http://schemas.microsoft.com/office/drawing/2014/main" id="{3A822E1C-4C1A-4BEE-B19C-0FFB2D57BB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sp>
      </p:grpSp>
      <p:sp>
        <p:nvSpPr>
          <p:cNvPr id="13" name="Titel 12">
            <a:extLst>
              <a:ext uri="{FF2B5EF4-FFF2-40B4-BE49-F238E27FC236}">
                <a16:creationId xmlns:a16="http://schemas.microsoft.com/office/drawing/2014/main" id="{BB62C5E9-E0BD-A9FC-1B06-E61D06DA5ED0}"/>
              </a:ext>
            </a:extLst>
          </p:cNvPr>
          <p:cNvSpPr>
            <a:spLocks noGrp="1"/>
          </p:cNvSpPr>
          <p:nvPr>
            <p:ph type="title"/>
          </p:nvPr>
        </p:nvSpPr>
        <p:spPr>
          <a:xfrm>
            <a:off x="721453" y="668143"/>
            <a:ext cx="10544961" cy="1366983"/>
          </a:xfrm>
        </p:spPr>
        <p:txBody>
          <a:bodyPr>
            <a:normAutofit fontScale="90000"/>
          </a:bodyPr>
          <a:lstStyle/>
          <a:p>
            <a:r>
              <a:rPr lang="nl-NL" dirty="0"/>
              <a:t>1 op de 3 jongeren wordt gevraagd om een naakt foto of filmpje te sturen</a:t>
            </a:r>
          </a:p>
        </p:txBody>
      </p:sp>
      <p:sp>
        <p:nvSpPr>
          <p:cNvPr id="14" name="Tekstvak 13">
            <a:extLst>
              <a:ext uri="{FF2B5EF4-FFF2-40B4-BE49-F238E27FC236}">
                <a16:creationId xmlns:a16="http://schemas.microsoft.com/office/drawing/2014/main" id="{FD240376-7F69-12A8-EC5B-F915EEF55A18}"/>
              </a:ext>
            </a:extLst>
          </p:cNvPr>
          <p:cNvSpPr txBox="1"/>
          <p:nvPr/>
        </p:nvSpPr>
        <p:spPr>
          <a:xfrm>
            <a:off x="8929397" y="3506490"/>
            <a:ext cx="2789853" cy="646331"/>
          </a:xfrm>
          <a:prstGeom prst="rect">
            <a:avLst/>
          </a:prstGeom>
          <a:noFill/>
        </p:spPr>
        <p:txBody>
          <a:bodyPr wrap="square" rtlCol="0">
            <a:spAutoFit/>
          </a:bodyPr>
          <a:lstStyle/>
          <a:p>
            <a:r>
              <a:rPr lang="nl-NL" dirty="0"/>
              <a:t>Natuurlijk niet, dat zou wel erg veel zijn.</a:t>
            </a:r>
          </a:p>
        </p:txBody>
      </p:sp>
      <p:sp>
        <p:nvSpPr>
          <p:cNvPr id="18" name="Tekstvak 17">
            <a:extLst>
              <a:ext uri="{FF2B5EF4-FFF2-40B4-BE49-F238E27FC236}">
                <a16:creationId xmlns:a16="http://schemas.microsoft.com/office/drawing/2014/main" id="{18C0F191-7366-E9D1-EFB6-CA6A33CE1A95}"/>
              </a:ext>
            </a:extLst>
          </p:cNvPr>
          <p:cNvSpPr txBox="1"/>
          <p:nvPr/>
        </p:nvSpPr>
        <p:spPr>
          <a:xfrm>
            <a:off x="7248276" y="5412234"/>
            <a:ext cx="4373898" cy="646331"/>
          </a:xfrm>
          <a:prstGeom prst="rect">
            <a:avLst/>
          </a:prstGeom>
          <a:noFill/>
        </p:spPr>
        <p:txBody>
          <a:bodyPr wrap="square" rtlCol="0">
            <a:spAutoFit/>
          </a:bodyPr>
          <a:lstStyle/>
          <a:p>
            <a:r>
              <a:rPr lang="nl-NL" dirty="0"/>
              <a:t>Ja zo vaak wordt er gevraagd om iets persoonlijks van jezelf te versturen</a:t>
            </a:r>
          </a:p>
        </p:txBody>
      </p:sp>
      <p:sp>
        <p:nvSpPr>
          <p:cNvPr id="22" name="Tekstvak 21">
            <a:extLst>
              <a:ext uri="{FF2B5EF4-FFF2-40B4-BE49-F238E27FC236}">
                <a16:creationId xmlns:a16="http://schemas.microsoft.com/office/drawing/2014/main" id="{9497BE73-95EF-C68B-9105-A79B73215024}"/>
              </a:ext>
            </a:extLst>
          </p:cNvPr>
          <p:cNvSpPr txBox="1"/>
          <p:nvPr/>
        </p:nvSpPr>
        <p:spPr>
          <a:xfrm>
            <a:off x="8516796" y="6073805"/>
            <a:ext cx="1175962" cy="769441"/>
          </a:xfrm>
          <a:prstGeom prst="rect">
            <a:avLst/>
          </a:prstGeom>
          <a:noFill/>
        </p:spPr>
        <p:txBody>
          <a:bodyPr wrap="square" rtlCol="0">
            <a:spAutoFit/>
          </a:bodyPr>
          <a:lstStyle/>
          <a:p>
            <a:r>
              <a:rPr lang="nl-NL" sz="4400" dirty="0">
                <a:solidFill>
                  <a:srgbClr val="FF0000"/>
                </a:solidFill>
              </a:rPr>
              <a:t>x</a:t>
            </a:r>
          </a:p>
        </p:txBody>
      </p:sp>
      <p:sp>
        <p:nvSpPr>
          <p:cNvPr id="24" name="Tekstvak 23">
            <a:extLst>
              <a:ext uri="{FF2B5EF4-FFF2-40B4-BE49-F238E27FC236}">
                <a16:creationId xmlns:a16="http://schemas.microsoft.com/office/drawing/2014/main" id="{1AA8B524-C58B-9A51-ACA2-466721D720CF}"/>
              </a:ext>
            </a:extLst>
          </p:cNvPr>
          <p:cNvSpPr txBox="1"/>
          <p:nvPr/>
        </p:nvSpPr>
        <p:spPr>
          <a:xfrm>
            <a:off x="9743259" y="2803852"/>
            <a:ext cx="1162127" cy="769441"/>
          </a:xfrm>
          <a:prstGeom prst="rect">
            <a:avLst/>
          </a:prstGeom>
          <a:noFill/>
        </p:spPr>
        <p:txBody>
          <a:bodyPr wrap="square" rtlCol="0">
            <a:spAutoFit/>
          </a:bodyPr>
          <a:lstStyle/>
          <a:p>
            <a:r>
              <a:rPr lang="nl-NL" sz="4400" dirty="0">
                <a:solidFill>
                  <a:srgbClr val="FF0000"/>
                </a:solidFill>
              </a:rPr>
              <a:t>k</a:t>
            </a:r>
          </a:p>
        </p:txBody>
      </p:sp>
      <p:pic>
        <p:nvPicPr>
          <p:cNvPr id="31" name="Graphic 30" descr="Gebroken hart met effen opvulling">
            <a:extLst>
              <a:ext uri="{FF2B5EF4-FFF2-40B4-BE49-F238E27FC236}">
                <a16:creationId xmlns:a16="http://schemas.microsoft.com/office/drawing/2014/main" id="{A882CAE1-016E-8383-B8F5-CE0D44DE31C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72355" y="2433077"/>
            <a:ext cx="3439487" cy="3439487"/>
          </a:xfrm>
          <a:prstGeom prst="rect">
            <a:avLst/>
          </a:prstGeom>
        </p:spPr>
      </p:pic>
    </p:spTree>
    <p:extLst>
      <p:ext uri="{BB962C8B-B14F-4D97-AF65-F5344CB8AC3E}">
        <p14:creationId xmlns:p14="http://schemas.microsoft.com/office/powerpoint/2010/main" val="3156944343"/>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A3D0CE2-91FF-49B3-A5D8-181E900D75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a:extLst>
              <a:ext uri="{FF2B5EF4-FFF2-40B4-BE49-F238E27FC236}">
                <a16:creationId xmlns:a16="http://schemas.microsoft.com/office/drawing/2014/main" id="{58AEBD96-C315-4F53-9D9E-0E20E993E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id="{78916AAA-66F6-4DFA-88ED-7E27CF6B8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3" name="Group 12">
            <a:extLst>
              <a:ext uri="{FF2B5EF4-FFF2-40B4-BE49-F238E27FC236}">
                <a16:creationId xmlns:a16="http://schemas.microsoft.com/office/drawing/2014/main" id="{A137D43F-BAD6-47F1-AA65-AEEA38A2FF3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9215" y="4068923"/>
            <a:ext cx="1080904" cy="1080902"/>
            <a:chOff x="9685338" y="4460675"/>
            <a:chExt cx="1080904" cy="1080902"/>
          </a:xfrm>
        </p:grpSpPr>
        <p:sp>
          <p:nvSpPr>
            <p:cNvPr id="14" name="Oval 13">
              <a:extLst>
                <a:ext uri="{FF2B5EF4-FFF2-40B4-BE49-F238E27FC236}">
                  <a16:creationId xmlns:a16="http://schemas.microsoft.com/office/drawing/2014/main" id="{D512C9B2-6B22-4211-A940-FCD7C2CD0B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5" name="Oval 14">
              <a:extLst>
                <a:ext uri="{FF2B5EF4-FFF2-40B4-BE49-F238E27FC236}">
                  <a16:creationId xmlns:a16="http://schemas.microsoft.com/office/drawing/2014/main" id="{85F7DB84-CDE7-46F8-90DD-9D048A7D52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sp>
      </p:grpSp>
      <p:sp useBgFill="1">
        <p:nvSpPr>
          <p:cNvPr id="17" name="Rectangle 16">
            <a:extLst>
              <a:ext uri="{FF2B5EF4-FFF2-40B4-BE49-F238E27FC236}">
                <a16:creationId xmlns:a16="http://schemas.microsoft.com/office/drawing/2014/main" id="{E8035907-EB9C-4E11-8A9B-D25B0AD8D7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3048"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19" name="Group 18">
            <a:extLst>
              <a:ext uri="{FF2B5EF4-FFF2-40B4-BE49-F238E27FC236}">
                <a16:creationId xmlns:a16="http://schemas.microsoft.com/office/drawing/2014/main" id="{B4CFDD4A-4FA1-4CD9-90D5-E253C2040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14818" y="720071"/>
            <a:ext cx="5417868" cy="5417858"/>
            <a:chOff x="1311770" y="720071"/>
            <a:chExt cx="5417868" cy="5417858"/>
          </a:xfrm>
        </p:grpSpPr>
        <p:sp>
          <p:nvSpPr>
            <p:cNvPr id="20" name="Oval 19">
              <a:extLst>
                <a:ext uri="{FF2B5EF4-FFF2-40B4-BE49-F238E27FC236}">
                  <a16:creationId xmlns:a16="http://schemas.microsoft.com/office/drawing/2014/main" id="{4AB5B6FA-7B4F-437A-9C78-144C7DCD1E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1770" y="720071"/>
              <a:ext cx="5417868" cy="5417858"/>
            </a:xfrm>
            <a:prstGeom prst="ellipse">
              <a:avLst/>
            </a:prstGeom>
            <a:blipFill dpi="0" rotWithShape="1">
              <a:blip r:embed="rId6">
                <a:duotone>
                  <a:schemeClr val="accent1">
                    <a:shade val="45000"/>
                    <a:satMod val="135000"/>
                  </a:schemeClr>
                  <a:prstClr val="white"/>
                </a:duotone>
                <a:extLst>
                  <a:ext uri="{BEBA8EAE-BF5A-486C-A8C5-ECC9F3942E4B}">
                    <a14:imgProps xmlns:a14="http://schemas.microsoft.com/office/drawing/2010/main">
                      <a14:imgLayer r:embed="rId7">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1" name="Oval 20">
              <a:extLst>
                <a:ext uri="{FF2B5EF4-FFF2-40B4-BE49-F238E27FC236}">
                  <a16:creationId xmlns:a16="http://schemas.microsoft.com/office/drawing/2014/main" id="{A4199C21-6AE0-4F6F-AA96-6FFF97BB95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8390" y="1006688"/>
              <a:ext cx="4844628" cy="4844620"/>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el 1">
            <a:extLst>
              <a:ext uri="{FF2B5EF4-FFF2-40B4-BE49-F238E27FC236}">
                <a16:creationId xmlns:a16="http://schemas.microsoft.com/office/drawing/2014/main" id="{30EFEA41-C32E-BA7B-9A23-E14CE00D1805}"/>
              </a:ext>
            </a:extLst>
          </p:cNvPr>
          <p:cNvSpPr>
            <a:spLocks noGrp="1"/>
          </p:cNvSpPr>
          <p:nvPr>
            <p:ph type="title"/>
          </p:nvPr>
        </p:nvSpPr>
        <p:spPr>
          <a:xfrm>
            <a:off x="1717507" y="1316890"/>
            <a:ext cx="4606394" cy="4224216"/>
          </a:xfrm>
        </p:spPr>
        <p:txBody>
          <a:bodyPr vert="horz" lIns="91440" tIns="45720" rIns="91440" bIns="45720" rtlCol="0" anchor="ctr">
            <a:normAutofit/>
          </a:bodyPr>
          <a:lstStyle/>
          <a:p>
            <a:pPr algn="ctr">
              <a:lnSpc>
                <a:spcPct val="80000"/>
              </a:lnSpc>
            </a:pPr>
            <a:r>
              <a:rPr lang="en-US" sz="4700">
                <a:solidFill>
                  <a:srgbClr val="FFFFFF"/>
                </a:solidFill>
              </a:rPr>
              <a:t>Een ‘seksueel getinte foto’ betekent niet per se dat kinderen of jongeren helemaal naakt op de foto staan</a:t>
            </a:r>
          </a:p>
        </p:txBody>
      </p:sp>
      <p:sp>
        <p:nvSpPr>
          <p:cNvPr id="23" name="Rectangle 22">
            <a:extLst>
              <a:ext uri="{FF2B5EF4-FFF2-40B4-BE49-F238E27FC236}">
                <a16:creationId xmlns:a16="http://schemas.microsoft.com/office/drawing/2014/main" id="{D9C69FA7-0958-4ED9-A0DF-E87A0C137B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45208" y="3388657"/>
            <a:ext cx="3657600"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Graphic 9" descr="Verrast gezicht met effen opvulling met effen opvulling">
            <a:extLst>
              <a:ext uri="{FF2B5EF4-FFF2-40B4-BE49-F238E27FC236}">
                <a16:creationId xmlns:a16="http://schemas.microsoft.com/office/drawing/2014/main" id="{F273FB81-AAB2-4D75-810A-BBD9508F87A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481237" y="1027579"/>
            <a:ext cx="914400" cy="914400"/>
          </a:xfrm>
          <a:prstGeom prst="rect">
            <a:avLst/>
          </a:prstGeom>
        </p:spPr>
      </p:pic>
      <p:pic>
        <p:nvPicPr>
          <p:cNvPr id="16" name="Graphic 15" descr="Contour van verwarrend gezicht met effen opvulling">
            <a:extLst>
              <a:ext uri="{FF2B5EF4-FFF2-40B4-BE49-F238E27FC236}">
                <a16:creationId xmlns:a16="http://schemas.microsoft.com/office/drawing/2014/main" id="{F50F5568-63A6-4061-219F-1E63182EC1A2}"/>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0391689" y="4476082"/>
            <a:ext cx="914400" cy="914400"/>
          </a:xfrm>
          <a:prstGeom prst="rect">
            <a:avLst/>
          </a:prstGeom>
        </p:spPr>
      </p:pic>
      <p:sp>
        <p:nvSpPr>
          <p:cNvPr id="18" name="Tekstvak 17">
            <a:extLst>
              <a:ext uri="{FF2B5EF4-FFF2-40B4-BE49-F238E27FC236}">
                <a16:creationId xmlns:a16="http://schemas.microsoft.com/office/drawing/2014/main" id="{20D71628-0101-ED39-AAD6-1FD431E65AA2}"/>
              </a:ext>
            </a:extLst>
          </p:cNvPr>
          <p:cNvSpPr txBox="1"/>
          <p:nvPr/>
        </p:nvSpPr>
        <p:spPr>
          <a:xfrm>
            <a:off x="8462524" y="1110343"/>
            <a:ext cx="3726428" cy="369332"/>
          </a:xfrm>
          <a:prstGeom prst="rect">
            <a:avLst/>
          </a:prstGeom>
          <a:noFill/>
        </p:spPr>
        <p:txBody>
          <a:bodyPr wrap="square" rtlCol="0">
            <a:spAutoFit/>
          </a:bodyPr>
          <a:lstStyle/>
          <a:p>
            <a:r>
              <a:rPr lang="nl-NL" dirty="0"/>
              <a:t>Fout, seksueel is altijd naakt</a:t>
            </a:r>
          </a:p>
        </p:txBody>
      </p:sp>
      <p:sp>
        <p:nvSpPr>
          <p:cNvPr id="22" name="Tekstvak 21">
            <a:extLst>
              <a:ext uri="{FF2B5EF4-FFF2-40B4-BE49-F238E27FC236}">
                <a16:creationId xmlns:a16="http://schemas.microsoft.com/office/drawing/2014/main" id="{C2D4A140-2B20-A273-6E1D-AB1D418B92EF}"/>
              </a:ext>
            </a:extLst>
          </p:cNvPr>
          <p:cNvSpPr txBox="1"/>
          <p:nvPr/>
        </p:nvSpPr>
        <p:spPr>
          <a:xfrm>
            <a:off x="9757306" y="1675732"/>
            <a:ext cx="1000220" cy="707886"/>
          </a:xfrm>
          <a:prstGeom prst="rect">
            <a:avLst/>
          </a:prstGeom>
          <a:noFill/>
        </p:spPr>
        <p:txBody>
          <a:bodyPr wrap="square" rtlCol="0">
            <a:spAutoFit/>
          </a:bodyPr>
          <a:lstStyle/>
          <a:p>
            <a:r>
              <a:rPr lang="nl-NL" sz="4000" dirty="0">
                <a:solidFill>
                  <a:srgbClr val="FF0000"/>
                </a:solidFill>
              </a:rPr>
              <a:t>e</a:t>
            </a:r>
          </a:p>
        </p:txBody>
      </p:sp>
      <p:sp>
        <p:nvSpPr>
          <p:cNvPr id="24" name="Tekstvak 23">
            <a:extLst>
              <a:ext uri="{FF2B5EF4-FFF2-40B4-BE49-F238E27FC236}">
                <a16:creationId xmlns:a16="http://schemas.microsoft.com/office/drawing/2014/main" id="{78E03C18-59D8-7AE6-8B99-E5E1612018BA}"/>
              </a:ext>
            </a:extLst>
          </p:cNvPr>
          <p:cNvSpPr txBox="1"/>
          <p:nvPr/>
        </p:nvSpPr>
        <p:spPr>
          <a:xfrm>
            <a:off x="7743039" y="4070407"/>
            <a:ext cx="3687407" cy="646331"/>
          </a:xfrm>
          <a:prstGeom prst="rect">
            <a:avLst/>
          </a:prstGeom>
          <a:noFill/>
        </p:spPr>
        <p:txBody>
          <a:bodyPr wrap="square" rtlCol="0">
            <a:spAutoFit/>
          </a:bodyPr>
          <a:lstStyle/>
          <a:p>
            <a:r>
              <a:rPr lang="nl-NL" dirty="0"/>
              <a:t>Klopt, seksueel hoeft niet altijd helemaal naakt te zijn</a:t>
            </a:r>
          </a:p>
        </p:txBody>
      </p:sp>
      <p:sp>
        <p:nvSpPr>
          <p:cNvPr id="25" name="Tekstvak 24">
            <a:extLst>
              <a:ext uri="{FF2B5EF4-FFF2-40B4-BE49-F238E27FC236}">
                <a16:creationId xmlns:a16="http://schemas.microsoft.com/office/drawing/2014/main" id="{5C51E2C4-D917-B08C-82A1-15A953A5FE5B}"/>
              </a:ext>
            </a:extLst>
          </p:cNvPr>
          <p:cNvSpPr txBox="1"/>
          <p:nvPr/>
        </p:nvSpPr>
        <p:spPr>
          <a:xfrm>
            <a:off x="8585746" y="4907560"/>
            <a:ext cx="1392236" cy="707886"/>
          </a:xfrm>
          <a:prstGeom prst="rect">
            <a:avLst/>
          </a:prstGeom>
          <a:noFill/>
        </p:spPr>
        <p:txBody>
          <a:bodyPr wrap="square" rtlCol="0">
            <a:spAutoFit/>
          </a:bodyPr>
          <a:lstStyle/>
          <a:p>
            <a:r>
              <a:rPr lang="nl-NL" sz="4000" dirty="0">
                <a:solidFill>
                  <a:srgbClr val="FF0000"/>
                </a:solidFill>
              </a:rPr>
              <a:t>t</a:t>
            </a:r>
          </a:p>
        </p:txBody>
      </p:sp>
    </p:spTree>
    <p:extLst>
      <p:ext uri="{BB962C8B-B14F-4D97-AF65-F5344CB8AC3E}">
        <p14:creationId xmlns:p14="http://schemas.microsoft.com/office/powerpoint/2010/main" val="212851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tint val="75000"/>
                <a:shade val="58000"/>
                <a:satMod val="120000"/>
              </a:schemeClr>
              <a:schemeClr val="bg2">
                <a:tint val="50000"/>
                <a:shade val="96000"/>
              </a:schemeClr>
            </a:duotone>
          </a:blip>
          <a:tile tx="0" ty="0" sx="100000" sy="100000" flip="none" algn="tl"/>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CC0DCE3-8753-43BB-86D2-6452D91E4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346946"/>
            <a:ext cx="102229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28BC7A6-65CA-4655-8641-7BDE9699BF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4299696"/>
            <a:ext cx="102229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755CF4-45A8-4971-A14E-D6DE02B482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484779"/>
            <a:ext cx="10222992" cy="2743200"/>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421F62D5-850C-4310-A813-747E4643379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9215" y="4068923"/>
            <a:ext cx="1080904" cy="1080902"/>
            <a:chOff x="9685338" y="4460675"/>
            <a:chExt cx="1080904" cy="1080902"/>
          </a:xfrm>
        </p:grpSpPr>
        <p:sp>
          <p:nvSpPr>
            <p:cNvPr id="18" name="Oval 17">
              <a:extLst>
                <a:ext uri="{FF2B5EF4-FFF2-40B4-BE49-F238E27FC236}">
                  <a16:creationId xmlns:a16="http://schemas.microsoft.com/office/drawing/2014/main" id="{CAD4B505-4A68-456B-9AFD-344192BE94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5">
                <a:duotone>
                  <a:schemeClr val="accent1">
                    <a:shade val="45000"/>
                    <a:satMod val="135000"/>
                  </a:schemeClr>
                  <a:prstClr val="white"/>
                </a:duotone>
                <a:extLst>
                  <a:ext uri="{BEBA8EAE-BF5A-486C-A8C5-ECC9F3942E4B}">
                    <a14:imgProps xmlns:a14="http://schemas.microsoft.com/office/drawing/2010/main">
                      <a14:imgLayer r:embed="rId6">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9" name="Oval 18">
              <a:extLst>
                <a:ext uri="{FF2B5EF4-FFF2-40B4-BE49-F238E27FC236}">
                  <a16:creationId xmlns:a16="http://schemas.microsoft.com/office/drawing/2014/main" id="{A7F9A339-5395-403B-B163-DFDDD9E099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useBgFill="1">
        <p:nvSpPr>
          <p:cNvPr id="21" name="Rectangle 20">
            <a:extLst>
              <a:ext uri="{FF2B5EF4-FFF2-40B4-BE49-F238E27FC236}">
                <a16:creationId xmlns:a16="http://schemas.microsoft.com/office/drawing/2014/main" id="{2A0E4E09-FC02-4ADC-951A-3FFA90B6FE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5B23EB10-011B-4BBD-9AE6-2635567A10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7997"/>
          </a:xfrm>
          <a:prstGeom prst="rect">
            <a:avLst/>
          </a:prstGeom>
          <a:solidFill>
            <a:schemeClr val="bg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680D88A6-1C1B-6D6C-AFE7-81C47AC52211}"/>
              </a:ext>
            </a:extLst>
          </p:cNvPr>
          <p:cNvSpPr>
            <a:spLocks noGrp="1"/>
          </p:cNvSpPr>
          <p:nvPr>
            <p:ph type="title"/>
          </p:nvPr>
        </p:nvSpPr>
        <p:spPr>
          <a:xfrm>
            <a:off x="6556100" y="1360493"/>
            <a:ext cx="4972511" cy="3106732"/>
          </a:xfrm>
        </p:spPr>
        <p:txBody>
          <a:bodyPr vert="horz" lIns="91440" tIns="45720" rIns="91440" bIns="45720" rtlCol="0" anchor="b">
            <a:normAutofit/>
          </a:bodyPr>
          <a:lstStyle/>
          <a:p>
            <a:pPr>
              <a:lnSpc>
                <a:spcPct val="80000"/>
              </a:lnSpc>
            </a:pPr>
            <a:r>
              <a:rPr lang="en-US" sz="5600" kern="1200" cap="all" baseline="0" dirty="0" err="1">
                <a:solidFill>
                  <a:schemeClr val="tx1"/>
                </a:solidFill>
                <a:latin typeface="+mj-lt"/>
                <a:ea typeface="+mj-ea"/>
                <a:cs typeface="+mj-cs"/>
              </a:rPr>
              <a:t>Naaktbeelden</a:t>
            </a:r>
            <a:r>
              <a:rPr lang="en-US" sz="5600" kern="1200" cap="all" baseline="0" dirty="0">
                <a:solidFill>
                  <a:schemeClr val="tx1"/>
                </a:solidFill>
                <a:latin typeface="+mj-lt"/>
                <a:ea typeface="+mj-ea"/>
                <a:cs typeface="+mj-cs"/>
              </a:rPr>
              <a:t> </a:t>
            </a:r>
            <a:r>
              <a:rPr lang="en-US" sz="5600" kern="1200" cap="all" baseline="0" dirty="0" err="1">
                <a:solidFill>
                  <a:schemeClr val="tx1"/>
                </a:solidFill>
                <a:latin typeface="+mj-lt"/>
                <a:ea typeface="+mj-ea"/>
                <a:cs typeface="+mj-cs"/>
              </a:rPr>
              <a:t>doorsturen</a:t>
            </a:r>
            <a:r>
              <a:rPr lang="en-US" sz="5600" kern="1200" cap="all" baseline="0" dirty="0">
                <a:solidFill>
                  <a:schemeClr val="tx1"/>
                </a:solidFill>
                <a:latin typeface="+mj-lt"/>
                <a:ea typeface="+mj-ea"/>
                <a:cs typeface="+mj-cs"/>
              </a:rPr>
              <a:t> van </a:t>
            </a:r>
            <a:r>
              <a:rPr lang="en-US" sz="5600" kern="1200" cap="all" baseline="0" dirty="0" err="1">
                <a:solidFill>
                  <a:schemeClr val="tx1"/>
                </a:solidFill>
                <a:latin typeface="+mj-lt"/>
                <a:ea typeface="+mj-ea"/>
                <a:cs typeface="+mj-cs"/>
              </a:rPr>
              <a:t>iemand</a:t>
            </a:r>
            <a:r>
              <a:rPr lang="en-US" sz="5600" kern="1200" cap="all" baseline="0" dirty="0">
                <a:solidFill>
                  <a:schemeClr val="tx1"/>
                </a:solidFill>
                <a:latin typeface="+mj-lt"/>
                <a:ea typeface="+mj-ea"/>
                <a:cs typeface="+mj-cs"/>
              </a:rPr>
              <a:t> mag </a:t>
            </a:r>
            <a:r>
              <a:rPr lang="en-US" sz="5600" kern="1200" cap="all" baseline="0" dirty="0" err="1">
                <a:solidFill>
                  <a:schemeClr val="tx1"/>
                </a:solidFill>
                <a:latin typeface="+mj-lt"/>
                <a:ea typeface="+mj-ea"/>
                <a:cs typeface="+mj-cs"/>
              </a:rPr>
              <a:t>wettelijk</a:t>
            </a:r>
            <a:r>
              <a:rPr lang="en-US" sz="5600" kern="1200" cap="all" baseline="0" dirty="0">
                <a:solidFill>
                  <a:schemeClr val="tx1"/>
                </a:solidFill>
                <a:latin typeface="+mj-lt"/>
                <a:ea typeface="+mj-ea"/>
                <a:cs typeface="+mj-cs"/>
              </a:rPr>
              <a:t> </a:t>
            </a:r>
            <a:r>
              <a:rPr lang="en-US" sz="5600" kern="1200" cap="all" baseline="0" dirty="0" err="1">
                <a:solidFill>
                  <a:schemeClr val="tx1"/>
                </a:solidFill>
                <a:latin typeface="+mj-lt"/>
                <a:ea typeface="+mj-ea"/>
                <a:cs typeface="+mj-cs"/>
              </a:rPr>
              <a:t>gezien</a:t>
            </a:r>
            <a:endParaRPr lang="en-US" sz="5600" kern="1200" cap="all" baseline="0" dirty="0">
              <a:solidFill>
                <a:schemeClr val="tx1"/>
              </a:solidFill>
              <a:latin typeface="+mj-lt"/>
              <a:ea typeface="+mj-ea"/>
              <a:cs typeface="+mj-cs"/>
            </a:endParaRPr>
          </a:p>
        </p:txBody>
      </p:sp>
      <p:sp>
        <p:nvSpPr>
          <p:cNvPr id="25" name="Freeform: Shape 24">
            <a:extLst>
              <a:ext uri="{FF2B5EF4-FFF2-40B4-BE49-F238E27FC236}">
                <a16:creationId xmlns:a16="http://schemas.microsoft.com/office/drawing/2014/main" id="{14A1598B-1957-47CF-AAF4-F7A36DA0E7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3"/>
            <a:ext cx="6095695" cy="6857997"/>
          </a:xfrm>
          <a:custGeom>
            <a:avLst/>
            <a:gdLst>
              <a:gd name="connsiteX0" fmla="*/ 3435036 w 6095695"/>
              <a:gd name="connsiteY0" fmla="*/ 0 h 6857997"/>
              <a:gd name="connsiteX1" fmla="*/ 4198562 w 6095695"/>
              <a:gd name="connsiteY1" fmla="*/ 0 h 6857997"/>
              <a:gd name="connsiteX2" fmla="*/ 4365987 w 6095695"/>
              <a:gd name="connsiteY2" fmla="*/ 128761 h 6857997"/>
              <a:gd name="connsiteX3" fmla="*/ 6095695 w 6095695"/>
              <a:gd name="connsiteY3" fmla="*/ 3718209 h 6857997"/>
              <a:gd name="connsiteX4" fmla="*/ 4860911 w 6095695"/>
              <a:gd name="connsiteY4" fmla="*/ 6845880 h 6857997"/>
              <a:gd name="connsiteX5" fmla="*/ 4849107 w 6095695"/>
              <a:gd name="connsiteY5" fmla="*/ 6857997 h 6857997"/>
              <a:gd name="connsiteX6" fmla="*/ 4253869 w 6095695"/>
              <a:gd name="connsiteY6" fmla="*/ 6857997 h 6857997"/>
              <a:gd name="connsiteX7" fmla="*/ 4409441 w 6095695"/>
              <a:gd name="connsiteY7" fmla="*/ 6719623 h 6857997"/>
              <a:gd name="connsiteX8" fmla="*/ 5679794 w 6095695"/>
              <a:gd name="connsiteY8" fmla="*/ 3718209 h 6857997"/>
              <a:gd name="connsiteX9" fmla="*/ 3591563 w 6095695"/>
              <a:gd name="connsiteY9" fmla="*/ 88079 h 6857997"/>
              <a:gd name="connsiteX10" fmla="*/ 0 w 6095695"/>
              <a:gd name="connsiteY10" fmla="*/ 0 h 6857997"/>
              <a:gd name="connsiteX11" fmla="*/ 3177466 w 6095695"/>
              <a:gd name="connsiteY11" fmla="*/ 0 h 6857997"/>
              <a:gd name="connsiteX12" fmla="*/ 3353291 w 6095695"/>
              <a:gd name="connsiteY12" fmla="*/ 88129 h 6857997"/>
              <a:gd name="connsiteX13" fmla="*/ 5560965 w 6095695"/>
              <a:gd name="connsiteY13" fmla="*/ 3718209 h 6857997"/>
              <a:gd name="connsiteX14" fmla="*/ 4325417 w 6095695"/>
              <a:gd name="connsiteY14" fmla="*/ 6637392 h 6857997"/>
              <a:gd name="connsiteX15" fmla="*/ 4077394 w 6095695"/>
              <a:gd name="connsiteY15" fmla="*/ 6857997 h 6857997"/>
              <a:gd name="connsiteX16" fmla="*/ 0 w 6095695"/>
              <a:gd name="connsiteY16" fmla="*/ 6857997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095695" h="6857997">
                <a:moveTo>
                  <a:pt x="3435036" y="0"/>
                </a:moveTo>
                <a:lnTo>
                  <a:pt x="4198562" y="0"/>
                </a:lnTo>
                <a:lnTo>
                  <a:pt x="4365987" y="128761"/>
                </a:lnTo>
                <a:cubicBezTo>
                  <a:pt x="5422363" y="981944"/>
                  <a:pt x="6095695" y="2273123"/>
                  <a:pt x="6095695" y="3718209"/>
                </a:cubicBezTo>
                <a:cubicBezTo>
                  <a:pt x="6095695" y="4922447"/>
                  <a:pt x="5628104" y="6019805"/>
                  <a:pt x="4860911" y="6845880"/>
                </a:cubicBezTo>
                <a:lnTo>
                  <a:pt x="4849107" y="6857997"/>
                </a:lnTo>
                <a:lnTo>
                  <a:pt x="4253869" y="6857997"/>
                </a:lnTo>
                <a:lnTo>
                  <a:pt x="4409441" y="6719623"/>
                </a:lnTo>
                <a:cubicBezTo>
                  <a:pt x="5194330" y="5951494"/>
                  <a:pt x="5679794" y="4890334"/>
                  <a:pt x="5679794" y="3718209"/>
                </a:cubicBezTo>
                <a:cubicBezTo>
                  <a:pt x="5679794" y="2179795"/>
                  <a:pt x="4843506" y="832535"/>
                  <a:pt x="3591563" y="88079"/>
                </a:cubicBezTo>
                <a:close/>
                <a:moveTo>
                  <a:pt x="0" y="0"/>
                </a:moveTo>
                <a:lnTo>
                  <a:pt x="3177466" y="0"/>
                </a:lnTo>
                <a:lnTo>
                  <a:pt x="3353291" y="88129"/>
                </a:lnTo>
                <a:cubicBezTo>
                  <a:pt x="4668281" y="787221"/>
                  <a:pt x="5560965" y="2150692"/>
                  <a:pt x="5560965" y="3718209"/>
                </a:cubicBezTo>
                <a:cubicBezTo>
                  <a:pt x="5560965" y="4858221"/>
                  <a:pt x="5088802" y="5890308"/>
                  <a:pt x="4325417" y="6637392"/>
                </a:cubicBezTo>
                <a:lnTo>
                  <a:pt x="4077394" y="6857997"/>
                </a:lnTo>
                <a:lnTo>
                  <a:pt x="0" y="6857997"/>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Graphic 5" descr="Duim omlaag met effen opvulling">
            <a:extLst>
              <a:ext uri="{FF2B5EF4-FFF2-40B4-BE49-F238E27FC236}">
                <a16:creationId xmlns:a16="http://schemas.microsoft.com/office/drawing/2014/main" id="{1F10C878-E797-3C25-FEB7-6C278996EC5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0430" y="-22622"/>
            <a:ext cx="2408325" cy="2408325"/>
          </a:xfrm>
          <a:prstGeom prst="rect">
            <a:avLst/>
          </a:prstGeom>
        </p:spPr>
      </p:pic>
      <p:pic>
        <p:nvPicPr>
          <p:cNvPr id="4" name="Graphic 3" descr="Duim omhoog silhouet">
            <a:extLst>
              <a:ext uri="{FF2B5EF4-FFF2-40B4-BE49-F238E27FC236}">
                <a16:creationId xmlns:a16="http://schemas.microsoft.com/office/drawing/2014/main" id="{BC0876CF-4C39-12DC-9E9A-3B4766C12C9C}"/>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3059" y="3957518"/>
            <a:ext cx="2831405" cy="2831405"/>
          </a:xfrm>
          <a:prstGeom prst="rect">
            <a:avLst/>
          </a:prstGeom>
        </p:spPr>
      </p:pic>
      <p:sp>
        <p:nvSpPr>
          <p:cNvPr id="7" name="Tekstvak 6">
            <a:extLst>
              <a:ext uri="{FF2B5EF4-FFF2-40B4-BE49-F238E27FC236}">
                <a16:creationId xmlns:a16="http://schemas.microsoft.com/office/drawing/2014/main" id="{B8CB1D60-4410-B13F-FDA2-F7DE06643BA0}"/>
              </a:ext>
            </a:extLst>
          </p:cNvPr>
          <p:cNvSpPr txBox="1"/>
          <p:nvPr/>
        </p:nvSpPr>
        <p:spPr>
          <a:xfrm>
            <a:off x="1652888" y="1637412"/>
            <a:ext cx="3890865" cy="646331"/>
          </a:xfrm>
          <a:prstGeom prst="rect">
            <a:avLst/>
          </a:prstGeom>
          <a:noFill/>
        </p:spPr>
        <p:txBody>
          <a:bodyPr wrap="square" rtlCol="0">
            <a:spAutoFit/>
          </a:bodyPr>
          <a:lstStyle/>
          <a:p>
            <a:r>
              <a:rPr lang="nl-NL" dirty="0">
                <a:solidFill>
                  <a:schemeClr val="bg1">
                    <a:lumMod val="50000"/>
                    <a:lumOff val="50000"/>
                  </a:schemeClr>
                </a:solidFill>
              </a:rPr>
              <a:t>natuurlijk niet, dat is altijd </a:t>
            </a:r>
          </a:p>
          <a:p>
            <a:r>
              <a:rPr lang="nl-NL" dirty="0">
                <a:solidFill>
                  <a:schemeClr val="bg1">
                    <a:lumMod val="50000"/>
                    <a:lumOff val="50000"/>
                  </a:schemeClr>
                </a:solidFill>
              </a:rPr>
              <a:t>strafbaar</a:t>
            </a:r>
          </a:p>
        </p:txBody>
      </p:sp>
      <p:sp>
        <p:nvSpPr>
          <p:cNvPr id="9" name="Tekstvak 8">
            <a:extLst>
              <a:ext uri="{FF2B5EF4-FFF2-40B4-BE49-F238E27FC236}">
                <a16:creationId xmlns:a16="http://schemas.microsoft.com/office/drawing/2014/main" id="{F5E4DC6E-53E3-C935-200D-169CE8D23E70}"/>
              </a:ext>
            </a:extLst>
          </p:cNvPr>
          <p:cNvSpPr txBox="1"/>
          <p:nvPr/>
        </p:nvSpPr>
        <p:spPr>
          <a:xfrm>
            <a:off x="1915639" y="4299696"/>
            <a:ext cx="3586472" cy="646331"/>
          </a:xfrm>
          <a:prstGeom prst="rect">
            <a:avLst/>
          </a:prstGeom>
          <a:noFill/>
        </p:spPr>
        <p:txBody>
          <a:bodyPr wrap="square" rtlCol="0">
            <a:spAutoFit/>
          </a:bodyPr>
          <a:lstStyle/>
          <a:p>
            <a:r>
              <a:rPr lang="nl-NL" dirty="0">
                <a:solidFill>
                  <a:schemeClr val="bg1">
                    <a:lumMod val="50000"/>
                    <a:lumOff val="50000"/>
                  </a:schemeClr>
                </a:solidFill>
              </a:rPr>
              <a:t>Van iemand onder de 18 is het strafbaar</a:t>
            </a:r>
          </a:p>
        </p:txBody>
      </p:sp>
      <p:sp>
        <p:nvSpPr>
          <p:cNvPr id="10" name="Tekstvak 9">
            <a:extLst>
              <a:ext uri="{FF2B5EF4-FFF2-40B4-BE49-F238E27FC236}">
                <a16:creationId xmlns:a16="http://schemas.microsoft.com/office/drawing/2014/main" id="{D710EBE7-8615-29EB-11F6-C4008D8F6BFC}"/>
              </a:ext>
            </a:extLst>
          </p:cNvPr>
          <p:cNvSpPr txBox="1"/>
          <p:nvPr/>
        </p:nvSpPr>
        <p:spPr>
          <a:xfrm>
            <a:off x="3598320" y="2122415"/>
            <a:ext cx="805900" cy="646331"/>
          </a:xfrm>
          <a:prstGeom prst="rect">
            <a:avLst/>
          </a:prstGeom>
          <a:noFill/>
        </p:spPr>
        <p:txBody>
          <a:bodyPr wrap="square" rtlCol="0">
            <a:spAutoFit/>
          </a:bodyPr>
          <a:lstStyle/>
          <a:p>
            <a:r>
              <a:rPr lang="nl-NL" sz="3600" dirty="0">
                <a:solidFill>
                  <a:srgbClr val="FF0000"/>
                </a:solidFill>
              </a:rPr>
              <a:t>e</a:t>
            </a:r>
          </a:p>
        </p:txBody>
      </p:sp>
      <p:sp>
        <p:nvSpPr>
          <p:cNvPr id="12" name="Tekstvak 11">
            <a:extLst>
              <a:ext uri="{FF2B5EF4-FFF2-40B4-BE49-F238E27FC236}">
                <a16:creationId xmlns:a16="http://schemas.microsoft.com/office/drawing/2014/main" id="{8D1DE52D-7DFD-A7D3-929B-D6E3490B0E63}"/>
              </a:ext>
            </a:extLst>
          </p:cNvPr>
          <p:cNvSpPr txBox="1"/>
          <p:nvPr/>
        </p:nvSpPr>
        <p:spPr>
          <a:xfrm>
            <a:off x="3221575" y="5249856"/>
            <a:ext cx="813732" cy="646331"/>
          </a:xfrm>
          <a:prstGeom prst="rect">
            <a:avLst/>
          </a:prstGeom>
          <a:noFill/>
        </p:spPr>
        <p:txBody>
          <a:bodyPr wrap="square" rtlCol="0">
            <a:spAutoFit/>
          </a:bodyPr>
          <a:lstStyle/>
          <a:p>
            <a:r>
              <a:rPr lang="nl-NL" sz="3600" dirty="0"/>
              <a:t>i</a:t>
            </a:r>
            <a:r>
              <a:rPr lang="nl-NL" sz="3600" dirty="0">
                <a:solidFill>
                  <a:srgbClr val="FF0000"/>
                </a:solidFill>
              </a:rPr>
              <a:t>i</a:t>
            </a:r>
            <a:endParaRPr lang="nl-NL" sz="3600" dirty="0"/>
          </a:p>
        </p:txBody>
      </p:sp>
    </p:spTree>
    <p:extLst>
      <p:ext uri="{BB962C8B-B14F-4D97-AF65-F5344CB8AC3E}">
        <p14:creationId xmlns:p14="http://schemas.microsoft.com/office/powerpoint/2010/main" val="1371206029"/>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4" name="Group 10">
            <a:extLst>
              <a:ext uri="{FF2B5EF4-FFF2-40B4-BE49-F238E27FC236}">
                <a16:creationId xmlns:a16="http://schemas.microsoft.com/office/drawing/2014/main" id="{16DBFAD4-B5FC-442B-A283-381B01B195F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35" name="Oval 11">
              <a:extLst>
                <a:ext uri="{FF2B5EF4-FFF2-40B4-BE49-F238E27FC236}">
                  <a16:creationId xmlns:a16="http://schemas.microsoft.com/office/drawing/2014/main" id="{9B649DC7-8769-4383-A6F2-8F366BA7A1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36" name="Oval 12">
              <a:extLst>
                <a:ext uri="{FF2B5EF4-FFF2-40B4-BE49-F238E27FC236}">
                  <a16:creationId xmlns:a16="http://schemas.microsoft.com/office/drawing/2014/main" id="{0C67FD53-2686-4E0E-BA49-976F78F9AA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sp>
      </p:grpSp>
      <p:sp useBgFill="1">
        <p:nvSpPr>
          <p:cNvPr id="37" name="Rectangle 14">
            <a:extLst>
              <a:ext uri="{FF2B5EF4-FFF2-40B4-BE49-F238E27FC236}">
                <a16:creationId xmlns:a16="http://schemas.microsoft.com/office/drawing/2014/main" id="{2A0E4E09-FC02-4ADC-951A-3FFA90B6FE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2C1D57DA-8B9A-EA5A-487B-0C9327311D8D}"/>
              </a:ext>
            </a:extLst>
          </p:cNvPr>
          <p:cNvSpPr>
            <a:spLocks noGrp="1"/>
          </p:cNvSpPr>
          <p:nvPr>
            <p:ph type="title"/>
          </p:nvPr>
        </p:nvSpPr>
        <p:spPr>
          <a:xfrm>
            <a:off x="6386284" y="484632"/>
            <a:ext cx="4741963" cy="1971964"/>
          </a:xfrm>
        </p:spPr>
        <p:txBody>
          <a:bodyPr vert="horz" lIns="91440" tIns="45720" rIns="91440" bIns="45720" rtlCol="0" anchor="ctr">
            <a:normAutofit/>
          </a:bodyPr>
          <a:lstStyle/>
          <a:p>
            <a:r>
              <a:rPr lang="en-US" sz="4400" dirty="0"/>
              <a:t>Grooming is </a:t>
            </a:r>
            <a:r>
              <a:rPr lang="en-US" sz="4400" dirty="0" err="1"/>
              <a:t>een</a:t>
            </a:r>
            <a:r>
              <a:rPr lang="en-US" sz="4400" dirty="0"/>
              <a:t> </a:t>
            </a:r>
            <a:r>
              <a:rPr lang="en-US" sz="4400" dirty="0" err="1"/>
              <a:t>ander</a:t>
            </a:r>
            <a:r>
              <a:rPr lang="en-US" sz="4400" dirty="0"/>
              <a:t> </a:t>
            </a:r>
            <a:r>
              <a:rPr lang="en-US" sz="4400" dirty="0" err="1"/>
              <a:t>woord</a:t>
            </a:r>
            <a:r>
              <a:rPr lang="en-US" sz="4400" dirty="0"/>
              <a:t> </a:t>
            </a:r>
            <a:r>
              <a:rPr lang="en-US" sz="4400" dirty="0" err="1"/>
              <a:t>voor</a:t>
            </a:r>
            <a:r>
              <a:rPr lang="en-US" sz="4400" dirty="0"/>
              <a:t> sexting</a:t>
            </a:r>
          </a:p>
        </p:txBody>
      </p:sp>
      <p:pic>
        <p:nvPicPr>
          <p:cNvPr id="6" name="Tijdelijke aanduiding voor inhoud 5">
            <a:extLst>
              <a:ext uri="{FF2B5EF4-FFF2-40B4-BE49-F238E27FC236}">
                <a16:creationId xmlns:a16="http://schemas.microsoft.com/office/drawing/2014/main" id="{6D91C7A1-9853-62C4-F394-9EBB191089A5}"/>
              </a:ext>
            </a:extLst>
          </p:cNvPr>
          <p:cNvPicPr>
            <a:picLocks noGrp="1" noChangeAspect="1"/>
          </p:cNvPicPr>
          <p:nvPr>
            <p:ph idx="1"/>
          </p:nvPr>
        </p:nvPicPr>
        <p:blipFill rotWithShape="1">
          <a:blip r:embed="rId4"/>
          <a:srcRect l="26327" r="9010"/>
          <a:stretch/>
        </p:blipFill>
        <p:spPr>
          <a:xfrm>
            <a:off x="1" y="2"/>
            <a:ext cx="6095695" cy="6857997"/>
          </a:xfrm>
          <a:custGeom>
            <a:avLst/>
            <a:gdLst/>
            <a:ahLst/>
            <a:cxnLst/>
            <a:rect l="l" t="t" r="r" b="b"/>
            <a:pathLst>
              <a:path w="6095695" h="6857997">
                <a:moveTo>
                  <a:pt x="3435036" y="0"/>
                </a:moveTo>
                <a:lnTo>
                  <a:pt x="4198562" y="0"/>
                </a:lnTo>
                <a:lnTo>
                  <a:pt x="4365987" y="128761"/>
                </a:lnTo>
                <a:cubicBezTo>
                  <a:pt x="5422363" y="981944"/>
                  <a:pt x="6095695" y="2273123"/>
                  <a:pt x="6095695" y="3718209"/>
                </a:cubicBezTo>
                <a:cubicBezTo>
                  <a:pt x="6095695" y="4922447"/>
                  <a:pt x="5628104" y="6019805"/>
                  <a:pt x="4860911" y="6845880"/>
                </a:cubicBezTo>
                <a:lnTo>
                  <a:pt x="4849107" y="6857997"/>
                </a:lnTo>
                <a:lnTo>
                  <a:pt x="4253869" y="6857997"/>
                </a:lnTo>
                <a:lnTo>
                  <a:pt x="4409441" y="6719623"/>
                </a:lnTo>
                <a:cubicBezTo>
                  <a:pt x="5194330" y="5951494"/>
                  <a:pt x="5679794" y="4890334"/>
                  <a:pt x="5679794" y="3718209"/>
                </a:cubicBezTo>
                <a:cubicBezTo>
                  <a:pt x="5679794" y="2179795"/>
                  <a:pt x="4843506" y="832535"/>
                  <a:pt x="3591563" y="88079"/>
                </a:cubicBezTo>
                <a:close/>
                <a:moveTo>
                  <a:pt x="0" y="0"/>
                </a:moveTo>
                <a:lnTo>
                  <a:pt x="3177466" y="0"/>
                </a:lnTo>
                <a:lnTo>
                  <a:pt x="3353291" y="88129"/>
                </a:lnTo>
                <a:cubicBezTo>
                  <a:pt x="4668281" y="787221"/>
                  <a:pt x="5560965" y="2150692"/>
                  <a:pt x="5560965" y="3718209"/>
                </a:cubicBezTo>
                <a:cubicBezTo>
                  <a:pt x="5560965" y="4858221"/>
                  <a:pt x="5088802" y="5890308"/>
                  <a:pt x="4325417" y="6637392"/>
                </a:cubicBezTo>
                <a:lnTo>
                  <a:pt x="4077394" y="6857997"/>
                </a:lnTo>
                <a:lnTo>
                  <a:pt x="0" y="6857997"/>
                </a:lnTo>
                <a:close/>
              </a:path>
            </a:pathLst>
          </a:custGeom>
        </p:spPr>
      </p:pic>
      <p:sp>
        <p:nvSpPr>
          <p:cNvPr id="38" name="Freeform: Shape 16">
            <a:extLst>
              <a:ext uri="{FF2B5EF4-FFF2-40B4-BE49-F238E27FC236}">
                <a16:creationId xmlns:a16="http://schemas.microsoft.com/office/drawing/2014/main" id="{0060CE1A-A2ED-43AC-857D-05822177FA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598"/>
            <a:ext cx="6095695" cy="6857997"/>
          </a:xfrm>
          <a:custGeom>
            <a:avLst/>
            <a:gdLst>
              <a:gd name="connsiteX0" fmla="*/ 3435036 w 6095695"/>
              <a:gd name="connsiteY0" fmla="*/ 0 h 6857997"/>
              <a:gd name="connsiteX1" fmla="*/ 4198562 w 6095695"/>
              <a:gd name="connsiteY1" fmla="*/ 0 h 6857997"/>
              <a:gd name="connsiteX2" fmla="*/ 4365987 w 6095695"/>
              <a:gd name="connsiteY2" fmla="*/ 128761 h 6857997"/>
              <a:gd name="connsiteX3" fmla="*/ 6095695 w 6095695"/>
              <a:gd name="connsiteY3" fmla="*/ 3718209 h 6857997"/>
              <a:gd name="connsiteX4" fmla="*/ 4860911 w 6095695"/>
              <a:gd name="connsiteY4" fmla="*/ 6845880 h 6857997"/>
              <a:gd name="connsiteX5" fmla="*/ 4849107 w 6095695"/>
              <a:gd name="connsiteY5" fmla="*/ 6857997 h 6857997"/>
              <a:gd name="connsiteX6" fmla="*/ 4253869 w 6095695"/>
              <a:gd name="connsiteY6" fmla="*/ 6857997 h 6857997"/>
              <a:gd name="connsiteX7" fmla="*/ 4409441 w 6095695"/>
              <a:gd name="connsiteY7" fmla="*/ 6719623 h 6857997"/>
              <a:gd name="connsiteX8" fmla="*/ 5679794 w 6095695"/>
              <a:gd name="connsiteY8" fmla="*/ 3718209 h 6857997"/>
              <a:gd name="connsiteX9" fmla="*/ 3591563 w 6095695"/>
              <a:gd name="connsiteY9" fmla="*/ 88079 h 6857997"/>
              <a:gd name="connsiteX10" fmla="*/ 0 w 6095695"/>
              <a:gd name="connsiteY10" fmla="*/ 0 h 6857997"/>
              <a:gd name="connsiteX11" fmla="*/ 3177466 w 6095695"/>
              <a:gd name="connsiteY11" fmla="*/ 0 h 6857997"/>
              <a:gd name="connsiteX12" fmla="*/ 3353291 w 6095695"/>
              <a:gd name="connsiteY12" fmla="*/ 88129 h 6857997"/>
              <a:gd name="connsiteX13" fmla="*/ 5560965 w 6095695"/>
              <a:gd name="connsiteY13" fmla="*/ 3718209 h 6857997"/>
              <a:gd name="connsiteX14" fmla="*/ 4325417 w 6095695"/>
              <a:gd name="connsiteY14" fmla="*/ 6637392 h 6857997"/>
              <a:gd name="connsiteX15" fmla="*/ 4077394 w 6095695"/>
              <a:gd name="connsiteY15" fmla="*/ 6857997 h 6857997"/>
              <a:gd name="connsiteX16" fmla="*/ 0 w 6095695"/>
              <a:gd name="connsiteY16" fmla="*/ 6857997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095695" h="6857997">
                <a:moveTo>
                  <a:pt x="3435036" y="0"/>
                </a:moveTo>
                <a:lnTo>
                  <a:pt x="4198562" y="0"/>
                </a:lnTo>
                <a:lnTo>
                  <a:pt x="4365987" y="128761"/>
                </a:lnTo>
                <a:cubicBezTo>
                  <a:pt x="5422363" y="981944"/>
                  <a:pt x="6095695" y="2273123"/>
                  <a:pt x="6095695" y="3718209"/>
                </a:cubicBezTo>
                <a:cubicBezTo>
                  <a:pt x="6095695" y="4922447"/>
                  <a:pt x="5628104" y="6019805"/>
                  <a:pt x="4860911" y="6845880"/>
                </a:cubicBezTo>
                <a:lnTo>
                  <a:pt x="4849107" y="6857997"/>
                </a:lnTo>
                <a:lnTo>
                  <a:pt x="4253869" y="6857997"/>
                </a:lnTo>
                <a:lnTo>
                  <a:pt x="4409441" y="6719623"/>
                </a:lnTo>
                <a:cubicBezTo>
                  <a:pt x="5194330" y="5951494"/>
                  <a:pt x="5679794" y="4890334"/>
                  <a:pt x="5679794" y="3718209"/>
                </a:cubicBezTo>
                <a:cubicBezTo>
                  <a:pt x="5679794" y="2179795"/>
                  <a:pt x="4843506" y="832535"/>
                  <a:pt x="3591563" y="88079"/>
                </a:cubicBezTo>
                <a:close/>
                <a:moveTo>
                  <a:pt x="0" y="0"/>
                </a:moveTo>
                <a:lnTo>
                  <a:pt x="3177466" y="0"/>
                </a:lnTo>
                <a:lnTo>
                  <a:pt x="3353291" y="88129"/>
                </a:lnTo>
                <a:cubicBezTo>
                  <a:pt x="4668281" y="787221"/>
                  <a:pt x="5560965" y="2150692"/>
                  <a:pt x="5560965" y="3718209"/>
                </a:cubicBezTo>
                <a:cubicBezTo>
                  <a:pt x="5560965" y="4858221"/>
                  <a:pt x="5088802" y="5890308"/>
                  <a:pt x="4325417" y="6637392"/>
                </a:cubicBezTo>
                <a:lnTo>
                  <a:pt x="4077394" y="6857997"/>
                </a:lnTo>
                <a:lnTo>
                  <a:pt x="0" y="6857997"/>
                </a:lnTo>
                <a:close/>
              </a:path>
            </a:pathLst>
          </a:custGeom>
          <a:blipFill dpi="0" rotWithShape="1">
            <a:blip r:embed="rId5">
              <a:alphaModFix amt="30000"/>
              <a:duotone>
                <a:prstClr val="black"/>
                <a:schemeClr val="accent1">
                  <a:tint val="45000"/>
                  <a:satMod val="400000"/>
                </a:schemeClr>
              </a:duotone>
              <a:extLst>
                <a:ext uri="{BEBA8EAE-BF5A-486C-A8C5-ECC9F3942E4B}">
                  <a14:imgProps xmlns:a14="http://schemas.microsoft.com/office/drawing/2010/main">
                    <a14:imgLayer r:embed="rId6">
                      <a14:imgEffect>
                        <a14:sharpenSoften amount="61000"/>
                      </a14:imgEffect>
                      <a14:imgEffect>
                        <a14:brightnessContrast bright="-25000" contrast="20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grpSp>
        <p:nvGrpSpPr>
          <p:cNvPr id="39" name="Group 18">
            <a:extLst>
              <a:ext uri="{FF2B5EF4-FFF2-40B4-BE49-F238E27FC236}">
                <a16:creationId xmlns:a16="http://schemas.microsoft.com/office/drawing/2014/main" id="{D68B9961-F007-40D1-AF51-61B6DE5106C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20" name="Oval 19">
              <a:extLst>
                <a:ext uri="{FF2B5EF4-FFF2-40B4-BE49-F238E27FC236}">
                  <a16:creationId xmlns:a16="http://schemas.microsoft.com/office/drawing/2014/main" id="{E9FDF494-C7FB-47DF-BD39-1F65FA5508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21" name="Oval 20">
              <a:extLst>
                <a:ext uri="{FF2B5EF4-FFF2-40B4-BE49-F238E27FC236}">
                  <a16:creationId xmlns:a16="http://schemas.microsoft.com/office/drawing/2014/main" id="{3A822E1C-4C1A-4BEE-B19C-0FFB2D57BB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sp>
      </p:grpSp>
      <p:pic>
        <p:nvPicPr>
          <p:cNvPr id="8" name="Graphic 7" descr="Contour van boos gezicht silhouet">
            <a:extLst>
              <a:ext uri="{FF2B5EF4-FFF2-40B4-BE49-F238E27FC236}">
                <a16:creationId xmlns:a16="http://schemas.microsoft.com/office/drawing/2014/main" id="{6A6B45C0-E14C-B1F8-7F88-46B77F42ACE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506547" y="2654559"/>
            <a:ext cx="914400" cy="914400"/>
          </a:xfrm>
          <a:prstGeom prst="rect">
            <a:avLst/>
          </a:prstGeom>
        </p:spPr>
      </p:pic>
      <p:sp>
        <p:nvSpPr>
          <p:cNvPr id="9" name="Tekstvak 8">
            <a:extLst>
              <a:ext uri="{FF2B5EF4-FFF2-40B4-BE49-F238E27FC236}">
                <a16:creationId xmlns:a16="http://schemas.microsoft.com/office/drawing/2014/main" id="{9517D343-6DB8-3ACE-EB5C-AE4E872CE1CE}"/>
              </a:ext>
            </a:extLst>
          </p:cNvPr>
          <p:cNvSpPr txBox="1"/>
          <p:nvPr/>
        </p:nvSpPr>
        <p:spPr>
          <a:xfrm>
            <a:off x="7613780" y="2957804"/>
            <a:ext cx="3592285" cy="923330"/>
          </a:xfrm>
          <a:prstGeom prst="rect">
            <a:avLst/>
          </a:prstGeom>
          <a:noFill/>
        </p:spPr>
        <p:txBody>
          <a:bodyPr wrap="square" rtlCol="0">
            <a:spAutoFit/>
          </a:bodyPr>
          <a:lstStyle/>
          <a:p>
            <a:r>
              <a:rPr lang="nl-NL" dirty="0"/>
              <a:t>Ja klopt het gaat beide over versturen van seksueel getinte berichten en beelden.</a:t>
            </a:r>
          </a:p>
        </p:txBody>
      </p:sp>
      <p:sp>
        <p:nvSpPr>
          <p:cNvPr id="10" name="Tekstvak 9">
            <a:extLst>
              <a:ext uri="{FF2B5EF4-FFF2-40B4-BE49-F238E27FC236}">
                <a16:creationId xmlns:a16="http://schemas.microsoft.com/office/drawing/2014/main" id="{48E2D3F5-78EE-9A03-CDA3-4382E83B97EF}"/>
              </a:ext>
            </a:extLst>
          </p:cNvPr>
          <p:cNvSpPr txBox="1"/>
          <p:nvPr/>
        </p:nvSpPr>
        <p:spPr>
          <a:xfrm>
            <a:off x="10657904" y="3705084"/>
            <a:ext cx="1119390" cy="707886"/>
          </a:xfrm>
          <a:prstGeom prst="rect">
            <a:avLst/>
          </a:prstGeom>
          <a:noFill/>
        </p:spPr>
        <p:txBody>
          <a:bodyPr wrap="square" rtlCol="0">
            <a:spAutoFit/>
          </a:bodyPr>
          <a:lstStyle/>
          <a:p>
            <a:r>
              <a:rPr lang="nl-NL" sz="4000" dirty="0">
                <a:solidFill>
                  <a:srgbClr val="FF0000"/>
                </a:solidFill>
              </a:rPr>
              <a:t>r</a:t>
            </a:r>
          </a:p>
        </p:txBody>
      </p:sp>
      <p:pic>
        <p:nvPicPr>
          <p:cNvPr id="16" name="Graphic 15" descr="Boos gezicht met effen opvulling met effen opvulling">
            <a:extLst>
              <a:ext uri="{FF2B5EF4-FFF2-40B4-BE49-F238E27FC236}">
                <a16:creationId xmlns:a16="http://schemas.microsoft.com/office/drawing/2014/main" id="{A2B92B50-2C42-B055-8724-EA2BBDA284F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516518" y="4957200"/>
            <a:ext cx="914400" cy="914400"/>
          </a:xfrm>
          <a:prstGeom prst="rect">
            <a:avLst/>
          </a:prstGeom>
        </p:spPr>
      </p:pic>
      <p:sp>
        <p:nvSpPr>
          <p:cNvPr id="18" name="Tekstvak 17">
            <a:extLst>
              <a:ext uri="{FF2B5EF4-FFF2-40B4-BE49-F238E27FC236}">
                <a16:creationId xmlns:a16="http://schemas.microsoft.com/office/drawing/2014/main" id="{AFC19C67-78F5-32B1-4F99-B82FB705E14A}"/>
              </a:ext>
            </a:extLst>
          </p:cNvPr>
          <p:cNvSpPr txBox="1"/>
          <p:nvPr/>
        </p:nvSpPr>
        <p:spPr>
          <a:xfrm>
            <a:off x="6386284" y="4878317"/>
            <a:ext cx="3716323" cy="1200329"/>
          </a:xfrm>
          <a:prstGeom prst="rect">
            <a:avLst/>
          </a:prstGeom>
          <a:noFill/>
        </p:spPr>
        <p:txBody>
          <a:bodyPr wrap="square" rtlCol="0">
            <a:spAutoFit/>
          </a:bodyPr>
          <a:lstStyle/>
          <a:p>
            <a:r>
              <a:rPr lang="nl-NL" dirty="0" err="1"/>
              <a:t>Grooming</a:t>
            </a:r>
            <a:r>
              <a:rPr lang="nl-NL" dirty="0"/>
              <a:t> is het door volwassenen online verleiden van minderjarige om seks met ze te hebben</a:t>
            </a:r>
          </a:p>
        </p:txBody>
      </p:sp>
      <p:sp>
        <p:nvSpPr>
          <p:cNvPr id="28" name="Tekstvak 27">
            <a:extLst>
              <a:ext uri="{FF2B5EF4-FFF2-40B4-BE49-F238E27FC236}">
                <a16:creationId xmlns:a16="http://schemas.microsoft.com/office/drawing/2014/main" id="{990876D0-81A0-9535-D177-96E12F21093C}"/>
              </a:ext>
            </a:extLst>
          </p:cNvPr>
          <p:cNvSpPr txBox="1"/>
          <p:nvPr/>
        </p:nvSpPr>
        <p:spPr>
          <a:xfrm>
            <a:off x="8822692" y="5947246"/>
            <a:ext cx="1174459" cy="769441"/>
          </a:xfrm>
          <a:prstGeom prst="rect">
            <a:avLst/>
          </a:prstGeom>
          <a:noFill/>
        </p:spPr>
        <p:txBody>
          <a:bodyPr wrap="square" rtlCol="0">
            <a:spAutoFit/>
          </a:bodyPr>
          <a:lstStyle/>
          <a:p>
            <a:r>
              <a:rPr lang="nl-NL" sz="4400" dirty="0">
                <a:solidFill>
                  <a:srgbClr val="FF0000"/>
                </a:solidFill>
              </a:rPr>
              <a:t>n</a:t>
            </a:r>
          </a:p>
        </p:txBody>
      </p:sp>
    </p:spTree>
    <p:extLst>
      <p:ext uri="{BB962C8B-B14F-4D97-AF65-F5344CB8AC3E}">
        <p14:creationId xmlns:p14="http://schemas.microsoft.com/office/powerpoint/2010/main" val="121129101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Hout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emplate>TM03090434[[fn=Houttype]]</Template>
  <TotalTime>216</TotalTime>
  <Words>713</Words>
  <Application>Microsoft Office PowerPoint</Application>
  <PresentationFormat>Breedbeeld</PresentationFormat>
  <Paragraphs>80</Paragraphs>
  <Slides>20</Slides>
  <Notes>0</Notes>
  <HiddenSlides>0</HiddenSlides>
  <MMClips>3</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20</vt:i4>
      </vt:variant>
    </vt:vector>
  </HeadingPairs>
  <TitlesOfParts>
    <vt:vector size="26" baseType="lpstr">
      <vt:lpstr>Calibri</vt:lpstr>
      <vt:lpstr>Rockwell</vt:lpstr>
      <vt:lpstr>Rockwell Condensed</vt:lpstr>
      <vt:lpstr>Rockwell Extra Bold</vt:lpstr>
      <vt:lpstr>Wingdings</vt:lpstr>
      <vt:lpstr>Houttype</vt:lpstr>
      <vt:lpstr>Sexting</vt:lpstr>
      <vt:lpstr>Weet jij al veel over Sexting?</vt:lpstr>
      <vt:lpstr>quiz</vt:lpstr>
      <vt:lpstr>Sexting is online seksueel getinte tekstberichtjes, foto’s en/of filmpjes uitwisselen, dit gebeurd alleen tussen bekende</vt:lpstr>
      <vt:lpstr>Sexting kan helemaal oke zijn als het gebeurt met toestemming, zonder druk of dwang.</vt:lpstr>
      <vt:lpstr>1 op de 3 jongeren wordt gevraagd om een naakt foto of filmpje te sturen</vt:lpstr>
      <vt:lpstr>Een ‘seksueel getinte foto’ betekent niet per se dat kinderen of jongeren helemaal naakt op de foto staan</vt:lpstr>
      <vt:lpstr>Naaktbeelden doorsturen van iemand mag wettelijk gezien</vt:lpstr>
      <vt:lpstr>Grooming is een ander woord voor sexting</vt:lpstr>
      <vt:lpstr>Jongeren onder de 16 mogen niet aan sexting doen</vt:lpstr>
      <vt:lpstr>sexting</vt:lpstr>
      <vt:lpstr>Wat is sexting precies</vt:lpstr>
      <vt:lpstr>Sexting is het verspreiden of delen van seksueel getinte berichten, foto’s en/of video’s van zichzelf via mobiele telefoons of andere media</vt:lpstr>
      <vt:lpstr>Verschillende vormen van sexting</vt:lpstr>
      <vt:lpstr>Hoeveel jongeren doen aan sexting</vt:lpstr>
      <vt:lpstr>Waarom doen jongeren aan sexting</vt:lpstr>
      <vt:lpstr>Welke risico’s kan sexting met zich meebrengen</vt:lpstr>
      <vt:lpstr>Sexting gone wrong; de gevolgen</vt:lpstr>
      <vt:lpstr>Hoe kan jij het beste omgaan met sexting</vt:lpstr>
      <vt:lpstr>Blijf nadenken voor je wat doet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Sexting</dc:title>
  <dc:creator>moniek broos</dc:creator>
  <cp:lastModifiedBy>moniek broos</cp:lastModifiedBy>
  <cp:revision>5</cp:revision>
  <dcterms:created xsi:type="dcterms:W3CDTF">2022-11-06T21:20:00Z</dcterms:created>
  <dcterms:modified xsi:type="dcterms:W3CDTF">2022-11-07T08:59:51Z</dcterms:modified>
</cp:coreProperties>
</file>